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</p:sldMasterIdLst>
  <p:notesMasterIdLst>
    <p:notesMasterId r:id="rId28"/>
  </p:notes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84" r:id="rId10"/>
    <p:sldId id="285" r:id="rId11"/>
    <p:sldId id="266" r:id="rId12"/>
    <p:sldId id="267" r:id="rId13"/>
    <p:sldId id="268" r:id="rId14"/>
    <p:sldId id="286" r:id="rId15"/>
    <p:sldId id="287" r:id="rId16"/>
    <p:sldId id="288" r:id="rId17"/>
    <p:sldId id="289" r:id="rId18"/>
    <p:sldId id="291" r:id="rId19"/>
    <p:sldId id="292" r:id="rId20"/>
    <p:sldId id="293" r:id="rId21"/>
    <p:sldId id="271" r:id="rId22"/>
    <p:sldId id="272" r:id="rId23"/>
    <p:sldId id="273" r:id="rId24"/>
    <p:sldId id="274" r:id="rId25"/>
    <p:sldId id="294" r:id="rId26"/>
    <p:sldId id="283" r:id="rId27"/>
  </p:sldIdLst>
  <p:sldSz cx="10080625" cy="7559675"/>
  <p:notesSz cx="7559675" cy="10691813"/>
  <p:embeddedFontLst>
    <p:embeddedFont>
      <p:font typeface="Calibri" panose="020F0502020204030204" pitchFamily="34" charset="0"/>
      <p:regular r:id="rId29"/>
      <p:bold r:id="rId30"/>
      <p:italic r:id="rId31"/>
      <p:boldItalic r:id="rId32"/>
    </p:embeddedFont>
    <p:embeddedFont>
      <p:font typeface="Verdana" panose="020B0604030504040204" pitchFamily="34" charset="0"/>
      <p:regular r:id="rId33"/>
      <p:bold r:id="rId34"/>
      <p:italic r:id="rId35"/>
      <p:boldItalic r:id="rId36"/>
    </p:embeddedFont>
    <p:embeddedFont>
      <p:font typeface="AvantGarde Bk BT" panose="020B0402020202020204" pitchFamily="34" charset="0"/>
      <p:regular r:id="rId37"/>
      <p:bold r:id="rId3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01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77" autoAdjust="0"/>
    <p:restoredTop sz="94660"/>
  </p:normalViewPr>
  <p:slideViewPr>
    <p:cSldViewPr snapToGrid="0">
      <p:cViewPr varScale="1">
        <p:scale>
          <a:sx n="75" d="100"/>
          <a:sy n="75" d="100"/>
        </p:scale>
        <p:origin x="930" y="66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font" Target="fonts/font6.fntdata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5.fntdata"/><Relationship Id="rId38" Type="http://schemas.openxmlformats.org/officeDocument/2006/relationships/font" Target="fonts/font10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1.fntdata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4.fntdata"/><Relationship Id="rId37" Type="http://schemas.openxmlformats.org/officeDocument/2006/relationships/font" Target="fonts/font9.fntdata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36" Type="http://schemas.openxmlformats.org/officeDocument/2006/relationships/font" Target="fonts/font8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font" Target="fonts/font2.fntdata"/><Relationship Id="rId35" Type="http://schemas.openxmlformats.org/officeDocument/2006/relationships/font" Target="fonts/font7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/>
        </p:nvSpPr>
        <p:spPr>
          <a:xfrm>
            <a:off x="0" y="0"/>
            <a:ext cx="7559675" cy="10691812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Shape 4"/>
          <p:cNvSpPr/>
          <p:nvPr/>
        </p:nvSpPr>
        <p:spPr>
          <a:xfrm>
            <a:off x="0" y="0"/>
            <a:ext cx="7559675" cy="10691812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Shape 5"/>
          <p:cNvSpPr/>
          <p:nvPr/>
        </p:nvSpPr>
        <p:spPr>
          <a:xfrm>
            <a:off x="0" y="0"/>
            <a:ext cx="7559675" cy="10691812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Shape 6"/>
          <p:cNvSpPr/>
          <p:nvPr/>
        </p:nvSpPr>
        <p:spPr>
          <a:xfrm>
            <a:off x="0" y="0"/>
            <a:ext cx="7559675" cy="10691812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Shape 7"/>
          <p:cNvSpPr/>
          <p:nvPr/>
        </p:nvSpPr>
        <p:spPr>
          <a:xfrm>
            <a:off x="0" y="0"/>
            <a:ext cx="7559675" cy="10691812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Shape 8"/>
          <p:cNvSpPr/>
          <p:nvPr/>
        </p:nvSpPr>
        <p:spPr>
          <a:xfrm>
            <a:off x="0" y="0"/>
            <a:ext cx="7559675" cy="10691812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Shape 9"/>
          <p:cNvSpPr>
            <a:spLocks noGrp="1" noRot="1" noChangeAspect="1"/>
          </p:cNvSpPr>
          <p:nvPr>
            <p:ph type="sldImg" idx="2"/>
          </p:nvPr>
        </p:nvSpPr>
        <p:spPr>
          <a:xfrm>
            <a:off x="1108075" y="812800"/>
            <a:ext cx="5330824" cy="39973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" name="Shape 10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37262" cy="4800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28575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22860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22860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22860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5526" marR="0" lvl="5" indent="-12225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2632" marR="0" lvl="6" indent="-12132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199737" marR="0" lvl="7" indent="-12037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6842" marR="0" lvl="8" indent="-11941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3270250" cy="5238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1363" marR="0" lvl="1" indent="-284163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1413" marR="0" lvl="2" indent="-227012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598613" marR="0" lvl="3" indent="-227012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5813" marR="0" lvl="4" indent="-227013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278312" y="0"/>
            <a:ext cx="3270250" cy="5238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1363" marR="0" lvl="1" indent="-284163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1413" marR="0" lvl="2" indent="-227012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598613" marR="0" lvl="3" indent="-227012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5813" marR="0" lvl="4" indent="-227013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0" y="10156825"/>
            <a:ext cx="3270250" cy="5238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1363" marR="0" lvl="1" indent="-284163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1413" marR="0" lvl="2" indent="-227012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598613" marR="0" lvl="3" indent="-227012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5813" marR="0" lvl="4" indent="-227013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4278312" y="10156825"/>
            <a:ext cx="3270250" cy="52387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r" rtl="0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t>‹#›</a:t>
            </a:fld>
            <a:endParaRPr lang="en-US" sz="14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7479171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sldNum" idx="12"/>
          </p:nvPr>
        </p:nvSpPr>
        <p:spPr>
          <a:xfrm>
            <a:off x="4278312" y="10156825"/>
            <a:ext cx="3270300" cy="523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r" rtl="0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t>1</a:t>
            </a:fld>
            <a:endParaRPr lang="en-US" sz="14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812800"/>
            <a:ext cx="5345112" cy="40084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8300" cy="4811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01859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n blanco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503237" y="7007225"/>
            <a:ext cx="2352674" cy="4016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13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1363" marR="0" lvl="1" indent="-284163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1413" marR="0" lvl="2" indent="-227012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598613" marR="0" lvl="3" indent="-227012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5813" marR="0" lvl="4" indent="-227013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444875" y="7007225"/>
            <a:ext cx="3190874" cy="4016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13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1363" marR="0" lvl="1" indent="-284163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1413" marR="0" lvl="2" indent="-227012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598613" marR="0" lvl="3" indent="-227012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5813" marR="0" lvl="4" indent="-227013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7224713" y="7007225"/>
            <a:ext cx="2352674" cy="401638"/>
          </a:xfrm>
          <a:prstGeom prst="rect">
            <a:avLst/>
          </a:prstGeom>
          <a:noFill/>
          <a:ln>
            <a:noFill/>
          </a:ln>
        </p:spPr>
        <p:txBody>
          <a:bodyPr lIns="100750" tIns="50375" rIns="100750" bIns="50375" anchor="ctr" anchorCtr="0">
            <a:noAutofit/>
          </a:bodyPr>
          <a:lstStyle/>
          <a:p>
            <a:pPr marL="0" marR="0" lvl="0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3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imes New Roman"/>
                <a:buNone/>
              </a:pPr>
              <a:t>‹#›</a:t>
            </a:fld>
            <a:endParaRPr lang="en-US" sz="1300" b="0" i="0" u="none" strike="noStrike" cap="none">
              <a:solidFill>
                <a:srgbClr val="89898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503237" y="303212"/>
            <a:ext cx="9074149" cy="12588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503237" y="1763713"/>
            <a:ext cx="9074149" cy="49895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77825" marR="0" lvl="0" indent="-155575" algn="l" rtl="0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817563" marR="0" lvl="1" indent="-125412" algn="l" rtl="0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3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58888" marR="0" lvl="2" indent="-90487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762125" marR="0" lvl="3" indent="-111125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66950" marR="0" lvl="4" indent="-12065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71269" marR="0" lvl="5" indent="-116969" algn="l" rtl="0">
              <a:spcBef>
                <a:spcPts val="440"/>
              </a:spcBef>
              <a:buClr>
                <a:schemeClr val="dk1"/>
              </a:buClr>
              <a:buSzPct val="1000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75136" marR="0" lvl="6" indent="-112836" algn="l" rtl="0">
              <a:spcBef>
                <a:spcPts val="440"/>
              </a:spcBef>
              <a:buClr>
                <a:schemeClr val="dk1"/>
              </a:buClr>
              <a:buSzPct val="1000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779003" marR="0" lvl="7" indent="-121403" algn="l" rtl="0">
              <a:spcBef>
                <a:spcPts val="440"/>
              </a:spcBef>
              <a:buClr>
                <a:schemeClr val="dk1"/>
              </a:buClr>
              <a:buSzPct val="1000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282870" marR="0" lvl="8" indent="-117269" algn="l" rtl="0">
              <a:spcBef>
                <a:spcPts val="440"/>
              </a:spcBef>
              <a:buClr>
                <a:schemeClr val="dk1"/>
              </a:buClr>
              <a:buSzPct val="1000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dt" idx="10"/>
          </p:nvPr>
        </p:nvSpPr>
        <p:spPr>
          <a:xfrm>
            <a:off x="503237" y="7007225"/>
            <a:ext cx="2352674" cy="4016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13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1363" marR="0" lvl="1" indent="-284163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1413" marR="0" lvl="2" indent="-227012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598613" marR="0" lvl="3" indent="-227012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5813" marR="0" lvl="4" indent="-227013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ftr" idx="11"/>
          </p:nvPr>
        </p:nvSpPr>
        <p:spPr>
          <a:xfrm>
            <a:off x="3444875" y="7007225"/>
            <a:ext cx="3190874" cy="4016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13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1363" marR="0" lvl="1" indent="-284163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1413" marR="0" lvl="2" indent="-227012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598613" marR="0" lvl="3" indent="-227012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5813" marR="0" lvl="4" indent="-227013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7224713" y="7007225"/>
            <a:ext cx="2352674" cy="401638"/>
          </a:xfrm>
          <a:prstGeom prst="rect">
            <a:avLst/>
          </a:prstGeom>
          <a:noFill/>
          <a:ln>
            <a:noFill/>
          </a:ln>
        </p:spPr>
        <p:txBody>
          <a:bodyPr lIns="100750" tIns="50375" rIns="100750" bIns="50375" anchor="ctr" anchorCtr="0">
            <a:noAutofit/>
          </a:bodyPr>
          <a:lstStyle/>
          <a:p>
            <a:pPr marL="0" marR="0" lvl="0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3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imes New Roman"/>
                <a:buNone/>
              </a:pPr>
              <a:t>‹#›</a:t>
            </a:fld>
            <a:endParaRPr lang="en-US" sz="1300">
              <a:solidFill>
                <a:srgbClr val="89898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Encabezado de secció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796300" y="4857794"/>
            <a:ext cx="8568531" cy="150143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796300" y="3204116"/>
            <a:ext cx="8568531" cy="165367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4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03868" marR="0" lvl="1" indent="-8567" algn="l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007734" marR="0" lvl="2" indent="-4434" algn="l" rtl="0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511602" marR="0" lvl="3" indent="-302" algn="l" rtl="0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15468" marR="0" lvl="4" indent="-8868" algn="l" rtl="0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9335" marR="0" lvl="5" indent="-4734" algn="l" rtl="0">
              <a:spcBef>
                <a:spcPts val="300"/>
              </a:spcBef>
              <a:buClr>
                <a:srgbClr val="888888"/>
              </a:buClr>
              <a:buFont typeface="Arial"/>
              <a:buNone/>
              <a:defRPr sz="1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023201" marR="0" lvl="6" indent="-600" algn="l" rtl="0">
              <a:spcBef>
                <a:spcPts val="300"/>
              </a:spcBef>
              <a:buClr>
                <a:srgbClr val="888888"/>
              </a:buClr>
              <a:buFont typeface="Arial"/>
              <a:buNone/>
              <a:defRPr sz="1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527068" marR="0" lvl="7" indent="-9168" algn="l" rtl="0">
              <a:spcBef>
                <a:spcPts val="300"/>
              </a:spcBef>
              <a:buClr>
                <a:srgbClr val="888888"/>
              </a:buClr>
              <a:buFont typeface="Arial"/>
              <a:buNone/>
              <a:defRPr sz="1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030936" marR="0" lvl="8" indent="-5036" algn="l" rtl="0">
              <a:spcBef>
                <a:spcPts val="300"/>
              </a:spcBef>
              <a:buClr>
                <a:srgbClr val="888888"/>
              </a:buClr>
              <a:buFont typeface="Arial"/>
              <a:buNone/>
              <a:defRPr sz="1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dt" idx="10"/>
          </p:nvPr>
        </p:nvSpPr>
        <p:spPr>
          <a:xfrm>
            <a:off x="503237" y="7007225"/>
            <a:ext cx="2352674" cy="4016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13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1363" marR="0" lvl="1" indent="-284163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1413" marR="0" lvl="2" indent="-227012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598613" marR="0" lvl="3" indent="-227012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5813" marR="0" lvl="4" indent="-227013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ftr" idx="11"/>
          </p:nvPr>
        </p:nvSpPr>
        <p:spPr>
          <a:xfrm>
            <a:off x="3444875" y="7007225"/>
            <a:ext cx="3190874" cy="4016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13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1363" marR="0" lvl="1" indent="-284163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1413" marR="0" lvl="2" indent="-227012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598613" marR="0" lvl="3" indent="-227012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5813" marR="0" lvl="4" indent="-227013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7224713" y="7007225"/>
            <a:ext cx="2352674" cy="401638"/>
          </a:xfrm>
          <a:prstGeom prst="rect">
            <a:avLst/>
          </a:prstGeom>
          <a:noFill/>
          <a:ln>
            <a:noFill/>
          </a:ln>
        </p:spPr>
        <p:txBody>
          <a:bodyPr lIns="100750" tIns="50375" rIns="100750" bIns="50375" anchor="ctr" anchorCtr="0">
            <a:noAutofit/>
          </a:bodyPr>
          <a:lstStyle/>
          <a:p>
            <a:pPr marL="0" marR="0" lvl="0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3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imes New Roman"/>
                <a:buNone/>
              </a:pPr>
              <a:t>‹#›</a:t>
            </a:fld>
            <a:endParaRPr lang="en-US" sz="1300">
              <a:solidFill>
                <a:srgbClr val="89898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os objetos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503237" y="303212"/>
            <a:ext cx="9074149" cy="12588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504031" y="1763926"/>
            <a:ext cx="4452275" cy="49890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77825" marR="0" lvl="0" indent="-180975" algn="l" rtl="0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817563" marR="0" lvl="1" indent="-157162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58888" marR="0" lvl="2" indent="-115887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762125" marR="0" lvl="3" indent="-12382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66950" marR="0" lvl="4" indent="-1333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71269" marR="0" lvl="5" indent="-129669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75136" marR="0" lvl="6" indent="-125536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779003" marR="0" lvl="7" indent="-134103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282870" marR="0" lvl="8" indent="-129969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2"/>
          </p:nvPr>
        </p:nvSpPr>
        <p:spPr>
          <a:xfrm>
            <a:off x="5124317" y="1763926"/>
            <a:ext cx="4452275" cy="49890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77825" marR="0" lvl="0" indent="-180975" algn="l" rtl="0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817563" marR="0" lvl="1" indent="-157162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58888" marR="0" lvl="2" indent="-115887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762125" marR="0" lvl="3" indent="-12382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66950" marR="0" lvl="4" indent="-1333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71269" marR="0" lvl="5" indent="-129669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75136" marR="0" lvl="6" indent="-125536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779003" marR="0" lvl="7" indent="-134103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282870" marR="0" lvl="8" indent="-129969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dt" idx="10"/>
          </p:nvPr>
        </p:nvSpPr>
        <p:spPr>
          <a:xfrm>
            <a:off x="503237" y="7007225"/>
            <a:ext cx="2352674" cy="4016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13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1363" marR="0" lvl="1" indent="-284163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1413" marR="0" lvl="2" indent="-227012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598613" marR="0" lvl="3" indent="-227012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5813" marR="0" lvl="4" indent="-227013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ftr" idx="11"/>
          </p:nvPr>
        </p:nvSpPr>
        <p:spPr>
          <a:xfrm>
            <a:off x="3444875" y="7007225"/>
            <a:ext cx="3190874" cy="4016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13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1363" marR="0" lvl="1" indent="-284163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1413" marR="0" lvl="2" indent="-227012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598613" marR="0" lvl="3" indent="-227012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5813" marR="0" lvl="4" indent="-227013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7224713" y="7007225"/>
            <a:ext cx="2352674" cy="401638"/>
          </a:xfrm>
          <a:prstGeom prst="rect">
            <a:avLst/>
          </a:prstGeom>
          <a:noFill/>
          <a:ln>
            <a:noFill/>
          </a:ln>
        </p:spPr>
        <p:txBody>
          <a:bodyPr lIns="100750" tIns="50375" rIns="100750" bIns="50375" anchor="ctr" anchorCtr="0">
            <a:noAutofit/>
          </a:bodyPr>
          <a:lstStyle/>
          <a:p>
            <a:pPr marL="0" marR="0" lvl="0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3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imes New Roman"/>
                <a:buNone/>
              </a:pPr>
              <a:t>‹#›</a:t>
            </a:fld>
            <a:endParaRPr lang="en-US" sz="1300">
              <a:solidFill>
                <a:srgbClr val="89898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ación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503237" y="303212"/>
            <a:ext cx="9074149" cy="12588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504031" y="1692178"/>
            <a:ext cx="4454026" cy="7052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03868" marR="0" lvl="1" indent="-8567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007734" marR="0" lvl="2" indent="-443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511602" marR="0" lvl="3" indent="-302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15468" marR="0" lvl="4" indent="-8868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9335" marR="0" lvl="5" indent="-4734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023201" marR="0" lvl="6" indent="-60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527068" marR="0" lvl="7" indent="-9168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030936" marR="0" lvl="8" indent="-5036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2"/>
          </p:nvPr>
        </p:nvSpPr>
        <p:spPr>
          <a:xfrm>
            <a:off x="504031" y="2397397"/>
            <a:ext cx="4454026" cy="43555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77825" marR="0" lvl="0" indent="-212725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817563" marR="0" lvl="1" indent="-182562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58888" marR="0" lvl="2" indent="-12858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762125" marR="0" lvl="3" indent="-136525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66950" marR="0" lvl="4" indent="-1460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71269" marR="0" lvl="5" indent="-142369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75136" marR="0" lvl="6" indent="-138236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779003" marR="0" lvl="7" indent="-146803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282870" marR="0" lvl="8" indent="-142669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3"/>
          </p:nvPr>
        </p:nvSpPr>
        <p:spPr>
          <a:xfrm>
            <a:off x="5120817" y="1692178"/>
            <a:ext cx="4455776" cy="7052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03868" marR="0" lvl="1" indent="-8567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007734" marR="0" lvl="2" indent="-443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511602" marR="0" lvl="3" indent="-302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15468" marR="0" lvl="4" indent="-8868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9335" marR="0" lvl="5" indent="-4734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023201" marR="0" lvl="6" indent="-60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527068" marR="0" lvl="7" indent="-9168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030936" marR="0" lvl="8" indent="-5036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4"/>
          </p:nvPr>
        </p:nvSpPr>
        <p:spPr>
          <a:xfrm>
            <a:off x="5120817" y="2397397"/>
            <a:ext cx="4455776" cy="43555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77825" marR="0" lvl="0" indent="-212725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817563" marR="0" lvl="1" indent="-182562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58888" marR="0" lvl="2" indent="-12858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762125" marR="0" lvl="3" indent="-136525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66950" marR="0" lvl="4" indent="-1460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71269" marR="0" lvl="5" indent="-142369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75136" marR="0" lvl="6" indent="-138236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779003" marR="0" lvl="7" indent="-146803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282870" marR="0" lvl="8" indent="-142669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dt" idx="10"/>
          </p:nvPr>
        </p:nvSpPr>
        <p:spPr>
          <a:xfrm>
            <a:off x="503237" y="7007225"/>
            <a:ext cx="2352674" cy="4016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13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1363" marR="0" lvl="1" indent="-284163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1413" marR="0" lvl="2" indent="-227012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598613" marR="0" lvl="3" indent="-227012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5813" marR="0" lvl="4" indent="-227013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ftr" idx="11"/>
          </p:nvPr>
        </p:nvSpPr>
        <p:spPr>
          <a:xfrm>
            <a:off x="3444875" y="7007225"/>
            <a:ext cx="3190874" cy="4016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13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1363" marR="0" lvl="1" indent="-284163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1413" marR="0" lvl="2" indent="-227012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598613" marR="0" lvl="3" indent="-227012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5813" marR="0" lvl="4" indent="-227013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7224713" y="7007225"/>
            <a:ext cx="2352674" cy="401638"/>
          </a:xfrm>
          <a:prstGeom prst="rect">
            <a:avLst/>
          </a:prstGeom>
          <a:noFill/>
          <a:ln>
            <a:noFill/>
          </a:ln>
        </p:spPr>
        <p:txBody>
          <a:bodyPr lIns="100750" tIns="50375" rIns="100750" bIns="50375" anchor="ctr" anchorCtr="0">
            <a:noAutofit/>
          </a:bodyPr>
          <a:lstStyle/>
          <a:p>
            <a:pPr marL="0" marR="0" lvl="0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3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imes New Roman"/>
                <a:buNone/>
              </a:pPr>
              <a:t>‹#›</a:t>
            </a:fld>
            <a:endParaRPr lang="en-US" sz="1300">
              <a:solidFill>
                <a:srgbClr val="89898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ólo el título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503237" y="303212"/>
            <a:ext cx="9074149" cy="12588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dt" idx="10"/>
          </p:nvPr>
        </p:nvSpPr>
        <p:spPr>
          <a:xfrm>
            <a:off x="503237" y="7007225"/>
            <a:ext cx="2352674" cy="4016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13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1363" marR="0" lvl="1" indent="-284163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1413" marR="0" lvl="2" indent="-227012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598613" marR="0" lvl="3" indent="-227012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5813" marR="0" lvl="4" indent="-227013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ftr" idx="11"/>
          </p:nvPr>
        </p:nvSpPr>
        <p:spPr>
          <a:xfrm>
            <a:off x="3444875" y="7007225"/>
            <a:ext cx="3190874" cy="4016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13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1363" marR="0" lvl="1" indent="-284163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1413" marR="0" lvl="2" indent="-227012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598613" marR="0" lvl="3" indent="-227012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5813" marR="0" lvl="4" indent="-227013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7224713" y="7007225"/>
            <a:ext cx="2352674" cy="401638"/>
          </a:xfrm>
          <a:prstGeom prst="rect">
            <a:avLst/>
          </a:prstGeom>
          <a:noFill/>
          <a:ln>
            <a:noFill/>
          </a:ln>
        </p:spPr>
        <p:txBody>
          <a:bodyPr lIns="100750" tIns="50375" rIns="100750" bIns="50375" anchor="ctr" anchorCtr="0">
            <a:noAutofit/>
          </a:bodyPr>
          <a:lstStyle/>
          <a:p>
            <a:pPr marL="0" marR="0" lvl="0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3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imes New Roman"/>
                <a:buNone/>
              </a:pPr>
              <a:t>‹#›</a:t>
            </a:fld>
            <a:endParaRPr lang="en-US" sz="1300">
              <a:solidFill>
                <a:srgbClr val="89898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ido con título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504033" y="300987"/>
            <a:ext cx="3316455" cy="128094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3941246" y="300989"/>
            <a:ext cx="5635349" cy="645197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77825" marR="0" lvl="0" indent="-155575" algn="l" rtl="0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817563" marR="0" lvl="1" indent="-125412" algn="l" rtl="0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3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58888" marR="0" lvl="2" indent="-90487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762125" marR="0" lvl="3" indent="-111125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66950" marR="0" lvl="4" indent="-12065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71269" marR="0" lvl="5" indent="-116969" algn="l" rtl="0">
              <a:spcBef>
                <a:spcPts val="440"/>
              </a:spcBef>
              <a:buClr>
                <a:schemeClr val="dk1"/>
              </a:buClr>
              <a:buSzPct val="1000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75136" marR="0" lvl="6" indent="-112836" algn="l" rtl="0">
              <a:spcBef>
                <a:spcPts val="440"/>
              </a:spcBef>
              <a:buClr>
                <a:schemeClr val="dk1"/>
              </a:buClr>
              <a:buSzPct val="1000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779003" marR="0" lvl="7" indent="-121403" algn="l" rtl="0">
              <a:spcBef>
                <a:spcPts val="440"/>
              </a:spcBef>
              <a:buClr>
                <a:schemeClr val="dk1"/>
              </a:buClr>
              <a:buSzPct val="1000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282870" marR="0" lvl="8" indent="-117269" algn="l" rtl="0">
              <a:spcBef>
                <a:spcPts val="440"/>
              </a:spcBef>
              <a:buClr>
                <a:schemeClr val="dk1"/>
              </a:buClr>
              <a:buSzPct val="1000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body" idx="2"/>
          </p:nvPr>
        </p:nvSpPr>
        <p:spPr>
          <a:xfrm>
            <a:off x="504033" y="1581934"/>
            <a:ext cx="3316455" cy="517102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03868" marR="0" lvl="1" indent="-8567" algn="l" rtl="0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007734" marR="0" lvl="2" indent="-4434" algn="l" rtl="0"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511602" marR="0" lvl="3" indent="-302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15468" marR="0" lvl="4" indent="-8868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9335" marR="0" lvl="5" indent="-4734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023201" marR="0" lvl="6" indent="-60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527068" marR="0" lvl="7" indent="-9168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030936" marR="0" lvl="8" indent="-5036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dt" idx="10"/>
          </p:nvPr>
        </p:nvSpPr>
        <p:spPr>
          <a:xfrm>
            <a:off x="503237" y="7007225"/>
            <a:ext cx="2352674" cy="4016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13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1363" marR="0" lvl="1" indent="-284163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1413" marR="0" lvl="2" indent="-227012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598613" marR="0" lvl="3" indent="-227012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5813" marR="0" lvl="4" indent="-227013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ftr" idx="11"/>
          </p:nvPr>
        </p:nvSpPr>
        <p:spPr>
          <a:xfrm>
            <a:off x="3444875" y="7007225"/>
            <a:ext cx="3190874" cy="4016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13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1363" marR="0" lvl="1" indent="-284163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1413" marR="0" lvl="2" indent="-227012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598613" marR="0" lvl="3" indent="-227012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5813" marR="0" lvl="4" indent="-227013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sldNum" idx="12"/>
          </p:nvPr>
        </p:nvSpPr>
        <p:spPr>
          <a:xfrm>
            <a:off x="7224713" y="7007225"/>
            <a:ext cx="2352674" cy="401638"/>
          </a:xfrm>
          <a:prstGeom prst="rect">
            <a:avLst/>
          </a:prstGeom>
          <a:noFill/>
          <a:ln>
            <a:noFill/>
          </a:ln>
        </p:spPr>
        <p:txBody>
          <a:bodyPr lIns="100750" tIns="50375" rIns="100750" bIns="50375" anchor="ctr" anchorCtr="0">
            <a:noAutofit/>
          </a:bodyPr>
          <a:lstStyle/>
          <a:p>
            <a:pPr marL="0" marR="0" lvl="0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3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imes New Roman"/>
                <a:buNone/>
              </a:pPr>
              <a:t>‹#›</a:t>
            </a:fld>
            <a:endParaRPr lang="en-US" sz="1300">
              <a:solidFill>
                <a:srgbClr val="89898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Imagen con título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1975873" y="5291771"/>
            <a:ext cx="6048374" cy="62472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>
            <a:spLocks noGrp="1"/>
          </p:cNvSpPr>
          <p:nvPr>
            <p:ph type="pic" idx="2"/>
          </p:nvPr>
        </p:nvSpPr>
        <p:spPr>
          <a:xfrm>
            <a:off x="1975873" y="675470"/>
            <a:ext cx="6048374" cy="453580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03868" marR="0" lvl="1" indent="-8567" algn="l" rtl="0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007734" marR="0" lvl="2" indent="-4434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511602" marR="0" lvl="3" indent="-302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15468" marR="0" lvl="4" indent="-8868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9335" marR="0" lvl="5" indent="-4734" algn="l" rtl="0">
              <a:spcBef>
                <a:spcPts val="440"/>
              </a:spcBef>
              <a:buClr>
                <a:schemeClr val="dk1"/>
              </a:buClr>
              <a:buFont typeface="Arial"/>
              <a:buNone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023201" marR="0" lvl="6" indent="-600" algn="l" rtl="0">
              <a:spcBef>
                <a:spcPts val="440"/>
              </a:spcBef>
              <a:buClr>
                <a:schemeClr val="dk1"/>
              </a:buClr>
              <a:buFont typeface="Arial"/>
              <a:buNone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527068" marR="0" lvl="7" indent="-9168" algn="l" rtl="0">
              <a:spcBef>
                <a:spcPts val="440"/>
              </a:spcBef>
              <a:buClr>
                <a:schemeClr val="dk1"/>
              </a:buClr>
              <a:buFont typeface="Arial"/>
              <a:buNone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030936" marR="0" lvl="8" indent="-5036" algn="l" rtl="0">
              <a:spcBef>
                <a:spcPts val="440"/>
              </a:spcBef>
              <a:buClr>
                <a:schemeClr val="dk1"/>
              </a:buClr>
              <a:buFont typeface="Arial"/>
              <a:buNone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1975873" y="5916496"/>
            <a:ext cx="6048374" cy="88721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03868" marR="0" lvl="1" indent="-8567" algn="l" rtl="0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007734" marR="0" lvl="2" indent="-4434" algn="l" rtl="0"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511602" marR="0" lvl="3" indent="-302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15468" marR="0" lvl="4" indent="-8868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9335" marR="0" lvl="5" indent="-4734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023201" marR="0" lvl="6" indent="-60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527068" marR="0" lvl="7" indent="-9168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030936" marR="0" lvl="8" indent="-5036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dt" idx="10"/>
          </p:nvPr>
        </p:nvSpPr>
        <p:spPr>
          <a:xfrm>
            <a:off x="503237" y="7007225"/>
            <a:ext cx="2352674" cy="4016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13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1363" marR="0" lvl="1" indent="-284163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1413" marR="0" lvl="2" indent="-227012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598613" marR="0" lvl="3" indent="-227012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5813" marR="0" lvl="4" indent="-227013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ftr" idx="11"/>
          </p:nvPr>
        </p:nvSpPr>
        <p:spPr>
          <a:xfrm>
            <a:off x="3444875" y="7007225"/>
            <a:ext cx="3190874" cy="4016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13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1363" marR="0" lvl="1" indent="-284163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1413" marR="0" lvl="2" indent="-227012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598613" marR="0" lvl="3" indent="-227012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5813" marR="0" lvl="4" indent="-227013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7224713" y="7007225"/>
            <a:ext cx="2352674" cy="401638"/>
          </a:xfrm>
          <a:prstGeom prst="rect">
            <a:avLst/>
          </a:prstGeom>
          <a:noFill/>
          <a:ln>
            <a:noFill/>
          </a:ln>
        </p:spPr>
        <p:txBody>
          <a:bodyPr lIns="100750" tIns="50375" rIns="100750" bIns="50375" anchor="ctr" anchorCtr="0">
            <a:noAutofit/>
          </a:bodyPr>
          <a:lstStyle/>
          <a:p>
            <a:pPr marL="0" marR="0" lvl="0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3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imes New Roman"/>
                <a:buNone/>
              </a:pPr>
              <a:t>‹#›</a:t>
            </a:fld>
            <a:endParaRPr lang="en-US" sz="1300">
              <a:solidFill>
                <a:srgbClr val="89898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Título vertical y texto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 rot="5400000">
            <a:off x="5217413" y="2393780"/>
            <a:ext cx="6450222" cy="226814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 rot="5400000">
            <a:off x="597125" y="209645"/>
            <a:ext cx="6450222" cy="663641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77825" marR="0" lvl="0" indent="-155575" algn="l" rtl="0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817563" marR="0" lvl="1" indent="-125412" algn="l" rtl="0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3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58888" marR="0" lvl="2" indent="-90487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762125" marR="0" lvl="3" indent="-111125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66950" marR="0" lvl="4" indent="-12065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71269" marR="0" lvl="5" indent="-116969" algn="l" rtl="0">
              <a:spcBef>
                <a:spcPts val="440"/>
              </a:spcBef>
              <a:buClr>
                <a:schemeClr val="dk1"/>
              </a:buClr>
              <a:buSzPct val="1000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75136" marR="0" lvl="6" indent="-112836" algn="l" rtl="0">
              <a:spcBef>
                <a:spcPts val="440"/>
              </a:spcBef>
              <a:buClr>
                <a:schemeClr val="dk1"/>
              </a:buClr>
              <a:buSzPct val="1000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779003" marR="0" lvl="7" indent="-121403" algn="l" rtl="0">
              <a:spcBef>
                <a:spcPts val="440"/>
              </a:spcBef>
              <a:buClr>
                <a:schemeClr val="dk1"/>
              </a:buClr>
              <a:buSzPct val="1000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282870" marR="0" lvl="8" indent="-117269" algn="l" rtl="0">
              <a:spcBef>
                <a:spcPts val="440"/>
              </a:spcBef>
              <a:buClr>
                <a:schemeClr val="dk1"/>
              </a:buClr>
              <a:buSzPct val="1000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dt" idx="10"/>
          </p:nvPr>
        </p:nvSpPr>
        <p:spPr>
          <a:xfrm>
            <a:off x="503237" y="7007225"/>
            <a:ext cx="2352674" cy="4016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13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1363" marR="0" lvl="1" indent="-284163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1413" marR="0" lvl="2" indent="-227012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598613" marR="0" lvl="3" indent="-227012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5813" marR="0" lvl="4" indent="-227013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ftr" idx="11"/>
          </p:nvPr>
        </p:nvSpPr>
        <p:spPr>
          <a:xfrm>
            <a:off x="3444875" y="7007225"/>
            <a:ext cx="3190874" cy="4016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13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1363" marR="0" lvl="1" indent="-284163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1413" marR="0" lvl="2" indent="-227012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598613" marR="0" lvl="3" indent="-227012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5813" marR="0" lvl="4" indent="-227013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7224713" y="7007225"/>
            <a:ext cx="2352674" cy="401638"/>
          </a:xfrm>
          <a:prstGeom prst="rect">
            <a:avLst/>
          </a:prstGeom>
          <a:noFill/>
          <a:ln>
            <a:noFill/>
          </a:ln>
        </p:spPr>
        <p:txBody>
          <a:bodyPr lIns="100750" tIns="50375" rIns="100750" bIns="50375" anchor="ctr" anchorCtr="0">
            <a:noAutofit/>
          </a:bodyPr>
          <a:lstStyle/>
          <a:p>
            <a:pPr marL="0" marR="0" lvl="0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3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imes New Roman"/>
                <a:buNone/>
              </a:pPr>
              <a:t>‹#›</a:t>
            </a:fld>
            <a:endParaRPr lang="en-US" sz="1300">
              <a:solidFill>
                <a:srgbClr val="89898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503237" y="303212"/>
            <a:ext cx="9074149" cy="12588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503237" y="1763713"/>
            <a:ext cx="9074149" cy="49895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77825" marR="0" lvl="0" indent="-155575" algn="l" rtl="0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817563" marR="0" lvl="1" indent="-125412" algn="l" rtl="0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3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58888" marR="0" lvl="2" indent="-90487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762125" marR="0" lvl="3" indent="-111125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66950" marR="0" lvl="4" indent="-12065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71269" marR="0" lvl="5" indent="-116969" algn="l" rtl="0">
              <a:spcBef>
                <a:spcPts val="440"/>
              </a:spcBef>
              <a:buClr>
                <a:schemeClr val="dk1"/>
              </a:buClr>
              <a:buSzPct val="1000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75136" marR="0" lvl="6" indent="-112836" algn="l" rtl="0">
              <a:spcBef>
                <a:spcPts val="440"/>
              </a:spcBef>
              <a:buClr>
                <a:schemeClr val="dk1"/>
              </a:buClr>
              <a:buSzPct val="1000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779003" marR="0" lvl="7" indent="-121403" algn="l" rtl="0">
              <a:spcBef>
                <a:spcPts val="440"/>
              </a:spcBef>
              <a:buClr>
                <a:schemeClr val="dk1"/>
              </a:buClr>
              <a:buSzPct val="1000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282870" marR="0" lvl="8" indent="-117269" algn="l" rtl="0">
              <a:spcBef>
                <a:spcPts val="440"/>
              </a:spcBef>
              <a:buClr>
                <a:schemeClr val="dk1"/>
              </a:buClr>
              <a:buSzPct val="1000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503237" y="7007225"/>
            <a:ext cx="2352674" cy="4016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13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1363" marR="0" lvl="1" indent="-284163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1413" marR="0" lvl="2" indent="-227012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598613" marR="0" lvl="3" indent="-227012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5813" marR="0" lvl="4" indent="-227013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3444875" y="7007225"/>
            <a:ext cx="3190874" cy="4016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13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1363" marR="0" lvl="1" indent="-284163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1413" marR="0" lvl="2" indent="-227012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598613" marR="0" lvl="3" indent="-227012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5813" marR="0" lvl="4" indent="-227013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7224713" y="7007225"/>
            <a:ext cx="2352674" cy="401638"/>
          </a:xfrm>
          <a:prstGeom prst="rect">
            <a:avLst/>
          </a:prstGeom>
          <a:noFill/>
          <a:ln>
            <a:noFill/>
          </a:ln>
        </p:spPr>
        <p:txBody>
          <a:bodyPr lIns="100750" tIns="50375" rIns="100750" bIns="50375" anchor="ctr" anchorCtr="0">
            <a:noAutofit/>
          </a:bodyPr>
          <a:lstStyle/>
          <a:p>
            <a:pPr marL="0" marR="0" lvl="0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3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imes New Roman"/>
                <a:buNone/>
              </a:pPr>
              <a:t>‹#›</a:t>
            </a:fld>
            <a:endParaRPr lang="en-US" sz="1300" b="0" i="0" u="none" strike="noStrike" cap="none">
              <a:solidFill>
                <a:srgbClr val="89898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" name="Shape 21"/>
          <p:cNvPicPr preferRelativeResize="0">
            <a:picLocks noChangeAspect="1"/>
          </p:cNvPicPr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505704" y="6979398"/>
            <a:ext cx="1221859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Shape 22" descr="logotipo_del_ministerio_de_empleo_y_seguridad_social.png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4249123" y="6985133"/>
            <a:ext cx="1887408" cy="431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Shape 23" descr="treball_h3.jpg"/>
          <p:cNvPicPr preferRelativeResize="0">
            <a:picLocks noChangeAspect="1"/>
          </p:cNvPicPr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922545" y="6985133"/>
            <a:ext cx="2064115" cy="4284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9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Shape 10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01900" y="1979613"/>
            <a:ext cx="5075100" cy="3598800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Shape 110"/>
          <p:cNvSpPr/>
          <p:nvPr/>
        </p:nvSpPr>
        <p:spPr>
          <a:xfrm>
            <a:off x="2845" y="-825"/>
            <a:ext cx="10080600" cy="7559700"/>
          </a:xfrm>
          <a:prstGeom prst="rect">
            <a:avLst/>
          </a:prstGeom>
          <a:solidFill>
            <a:srgbClr val="CD0034"/>
          </a:solidFill>
          <a:ln>
            <a:noFill/>
          </a:ln>
        </p:spPr>
        <p:txBody>
          <a:bodyPr lIns="91400" tIns="45700" rIns="91400" bIns="45700" anchor="t" anchorCtr="0">
            <a:noAutofit/>
          </a:bodyPr>
          <a:lstStyle/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endParaRPr sz="1800" b="0" i="0" u="none" strike="noStrike" cap="none">
              <a:solidFill>
                <a:srgbClr val="CD013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2" name="Shape 11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47700" y="668337"/>
            <a:ext cx="2095500" cy="26796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596413" y="4207623"/>
            <a:ext cx="5737408" cy="2232025"/>
          </a:xfrm>
          <a:prstGeom prst="rect">
            <a:avLst/>
          </a:prstGeom>
        </p:spPr>
        <p:txBody>
          <a:bodyPr tIns="3168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algn="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a-ES" sz="5400" b="1" dirty="0" smtClean="0">
                <a:solidFill>
                  <a:schemeClr val="bg1"/>
                </a:solidFill>
                <a:latin typeface="Helvetica Neue"/>
                <a:cs typeface="Helvetica Neue"/>
              </a:rPr>
              <a:t>COOPERATIVES D’ALUMNES </a:t>
            </a:r>
            <a:r>
              <a:rPr lang="ca-ES" sz="4000" b="1" dirty="0" smtClean="0">
                <a:solidFill>
                  <a:schemeClr val="bg1"/>
                </a:solidFill>
                <a:latin typeface="Helvetica Neue"/>
                <a:cs typeface="Helvetica Neue"/>
              </a:rPr>
              <a:t/>
            </a:r>
            <a:br>
              <a:rPr lang="ca-ES" sz="4000" b="1" dirty="0" smtClean="0">
                <a:solidFill>
                  <a:schemeClr val="bg1"/>
                </a:solidFill>
                <a:latin typeface="Helvetica Neue"/>
                <a:cs typeface="Helvetica Neue"/>
              </a:rPr>
            </a:br>
            <a:r>
              <a:rPr lang="ca-ES" sz="2800" dirty="0" smtClean="0">
                <a:solidFill>
                  <a:schemeClr val="bg1"/>
                </a:solidFill>
                <a:latin typeface="Helvetica Neue"/>
                <a:cs typeface="Helvetica Neue"/>
              </a:rPr>
              <a:t>Acció del programa </a:t>
            </a:r>
            <a:r>
              <a:rPr lang="ca-ES" sz="2800" dirty="0" err="1" smtClean="0">
                <a:solidFill>
                  <a:schemeClr val="bg1"/>
                </a:solidFill>
                <a:latin typeface="Helvetica Neue"/>
                <a:cs typeface="Helvetica Neue"/>
              </a:rPr>
              <a:t>Aracoop</a:t>
            </a:r>
            <a:endParaRPr lang="ca-ES" sz="2800" dirty="0">
              <a:solidFill>
                <a:schemeClr val="bg1"/>
              </a:solidFill>
              <a:latin typeface="Helvetica Neue"/>
              <a:cs typeface="Helvetica Neue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a-ES" sz="4400" b="1" dirty="0" smtClean="0">
                <a:solidFill>
                  <a:srgbClr val="CD0134"/>
                </a:solidFill>
                <a:latin typeface="Helvetica Neue"/>
                <a:cs typeface="Helvetica Neue"/>
              </a:rPr>
              <a:t>COOPERATIVES D’ALUMNES</a:t>
            </a:r>
            <a:r>
              <a:rPr lang="ca-ES" sz="5400" b="1" dirty="0">
                <a:solidFill>
                  <a:srgbClr val="CD0134"/>
                </a:solidFill>
                <a:latin typeface="Helvetica Neue"/>
                <a:cs typeface="Helvetica Neue"/>
              </a:rPr>
              <a:t/>
            </a:r>
            <a:br>
              <a:rPr lang="ca-ES" sz="5400" b="1" dirty="0">
                <a:solidFill>
                  <a:srgbClr val="CD0134"/>
                </a:solidFill>
                <a:latin typeface="Helvetica Neue"/>
                <a:cs typeface="Helvetica Neue"/>
              </a:rPr>
            </a:br>
            <a:r>
              <a:rPr lang="ca-ES" sz="3600" dirty="0">
                <a:solidFill>
                  <a:srgbClr val="CD0134"/>
                </a:solidFill>
                <a:latin typeface="Helvetica Neue"/>
                <a:cs typeface="Helvetica Neue"/>
              </a:rPr>
              <a:t>Programa </a:t>
            </a:r>
            <a:r>
              <a:rPr lang="ca-ES" sz="3600" dirty="0" err="1">
                <a:solidFill>
                  <a:srgbClr val="CD0134"/>
                </a:solidFill>
                <a:latin typeface="Helvetica Neue"/>
                <a:cs typeface="Helvetica Neue"/>
              </a:rPr>
              <a:t>Aracoop</a:t>
            </a:r>
            <a:endParaRPr lang="en-US" sz="4800" dirty="0">
              <a:solidFill>
                <a:srgbClr val="CD0134"/>
              </a:solidFill>
              <a:latin typeface="Helvetica Neue"/>
              <a:cs typeface="Helvetica Neue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just" eaLnBrk="1" hangingPunct="1">
              <a:spcAft>
                <a:spcPct val="0"/>
              </a:spcAft>
              <a:buClr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ca-ES" sz="2000" dirty="0">
                <a:solidFill>
                  <a:srgbClr val="000000"/>
                </a:solidFill>
                <a:latin typeface="Helvetica Neue"/>
                <a:cs typeface="Helvetica Neue"/>
              </a:rPr>
              <a:t>5</a:t>
            </a:r>
            <a:r>
              <a:rPr lang="ca-ES" sz="2000" dirty="0" smtClean="0">
                <a:solidFill>
                  <a:srgbClr val="000000"/>
                </a:solidFill>
                <a:latin typeface="Helvetica Neue"/>
                <a:cs typeface="Helvetica Neue"/>
              </a:rPr>
              <a:t>.És </a:t>
            </a:r>
            <a:r>
              <a:rPr lang="ca-ES" sz="2000" dirty="0">
                <a:solidFill>
                  <a:srgbClr val="000000"/>
                </a:solidFill>
                <a:latin typeface="Helvetica Neue"/>
                <a:cs typeface="Helvetica Neue"/>
              </a:rPr>
              <a:t>un estímul per la curiositat i la creativitat.</a:t>
            </a:r>
          </a:p>
          <a:p>
            <a:pPr marL="0" indent="0" algn="just" eaLnBrk="1" hangingPunct="1">
              <a:spcAft>
                <a:spcPct val="0"/>
              </a:spcAft>
              <a:buClrTx/>
              <a:buFont typeface="Times New Roman" charset="0"/>
              <a:buAutoNum type="arabicPeriod" startAt="6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ca-ES" sz="2000" dirty="0">
                <a:solidFill>
                  <a:srgbClr val="000000"/>
                </a:solidFill>
                <a:latin typeface="Helvetica Neue"/>
                <a:cs typeface="Helvetica Neue"/>
              </a:rPr>
              <a:t>Augmenta l’autoestima dels participants a mesura que es van assolint les fases del projecte.</a:t>
            </a:r>
          </a:p>
          <a:p>
            <a:pPr marL="0" indent="0" algn="just" eaLnBrk="1" hangingPunct="1">
              <a:spcAft>
                <a:spcPct val="0"/>
              </a:spcAft>
              <a:buClrTx/>
              <a:buFont typeface="Times New Roman" charset="0"/>
              <a:buAutoNum type="arabicPeriod" startAt="6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ca-ES" sz="2000" dirty="0">
                <a:solidFill>
                  <a:srgbClr val="000000"/>
                </a:solidFill>
                <a:latin typeface="Helvetica Neue"/>
                <a:cs typeface="Helvetica Neue"/>
              </a:rPr>
              <a:t>Permet educar en l’error, ja que qualsevol projecte en el seu si porta petits o grans errors que cal saber </a:t>
            </a:r>
            <a:r>
              <a:rPr lang="ca-ES" sz="2000" dirty="0" smtClean="0">
                <a:solidFill>
                  <a:srgbClr val="000000"/>
                </a:solidFill>
                <a:latin typeface="Helvetica Neue"/>
                <a:cs typeface="Helvetica Neue"/>
              </a:rPr>
              <a:t>afrontar </a:t>
            </a:r>
            <a:r>
              <a:rPr lang="ca-ES" sz="2000" dirty="0">
                <a:solidFill>
                  <a:srgbClr val="000000"/>
                </a:solidFill>
                <a:latin typeface="Helvetica Neue"/>
                <a:cs typeface="Helvetica Neue"/>
              </a:rPr>
              <a:t>i superar.</a:t>
            </a:r>
          </a:p>
          <a:p>
            <a:pPr marL="0" indent="0" algn="just" eaLnBrk="1" hangingPunct="1">
              <a:spcAft>
                <a:spcPct val="0"/>
              </a:spcAft>
              <a:buClrTx/>
              <a:buFont typeface="Times New Roman" charset="0"/>
              <a:buAutoNum type="arabicPeriod" startAt="6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ca-ES" sz="2000" dirty="0">
                <a:solidFill>
                  <a:srgbClr val="000000"/>
                </a:solidFill>
                <a:latin typeface="Helvetica Neue"/>
                <a:cs typeface="Helvetica Neue"/>
              </a:rPr>
              <a:t>Tots els membres del grup són importants i tothom té un paper important en el desenvolupament del projecte.</a:t>
            </a:r>
          </a:p>
          <a:p>
            <a:endParaRPr lang="en-US" sz="1800" dirty="0"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854466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a-ES" sz="4400" b="1" dirty="0" smtClean="0">
                <a:solidFill>
                  <a:srgbClr val="CD0134"/>
                </a:solidFill>
                <a:latin typeface="Helvetica Neue"/>
                <a:cs typeface="Helvetica Neue"/>
              </a:rPr>
              <a:t>PER </a:t>
            </a:r>
            <a:r>
              <a:rPr lang="ca-ES" sz="4400" b="1" dirty="0">
                <a:solidFill>
                  <a:srgbClr val="CD0134"/>
                </a:solidFill>
                <a:latin typeface="Helvetica Neue"/>
                <a:cs typeface="Helvetica Neue"/>
              </a:rPr>
              <a:t>QUÈ SERVEIXEN ?</a:t>
            </a:r>
            <a:endParaRPr lang="en-US" sz="4400" dirty="0">
              <a:solidFill>
                <a:srgbClr val="CD0134"/>
              </a:solidFill>
              <a:latin typeface="Helvetica Neue"/>
              <a:cs typeface="Helvetica Neue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a-ES" sz="2000" dirty="0">
                <a:solidFill>
                  <a:schemeClr val="tx1"/>
                </a:solidFill>
                <a:latin typeface="Helvetica Neue"/>
                <a:cs typeface="Helvetica Neue"/>
              </a:rPr>
              <a:t>Per a realitzar activitats o projectes que sorgeixin de les idees iniciatives dels socis, per exemple:</a:t>
            </a:r>
          </a:p>
          <a:p>
            <a:pPr marL="0" indent="0">
              <a:buNone/>
            </a:pPr>
            <a:r>
              <a:rPr lang="ca-ES" sz="2000" dirty="0">
                <a:solidFill>
                  <a:schemeClr val="tx1"/>
                </a:solidFill>
                <a:latin typeface="Helvetica Neue"/>
                <a:cs typeface="Helvetica Neue"/>
              </a:rPr>
              <a:t>Realitzar tallers productius per finançar activitats dels alumnes</a:t>
            </a:r>
          </a:p>
          <a:p>
            <a:pPr marL="0" indent="0">
              <a:buNone/>
            </a:pPr>
            <a:r>
              <a:rPr lang="ca-ES" sz="2000" dirty="0">
                <a:solidFill>
                  <a:schemeClr val="tx1"/>
                </a:solidFill>
                <a:latin typeface="Helvetica Neue"/>
                <a:cs typeface="Helvetica Neue"/>
              </a:rPr>
              <a:t>Col·laborar amb l’escola per a la millora de les instal·lacions i equipament dels centres.</a:t>
            </a:r>
          </a:p>
          <a:p>
            <a:pPr marL="0" indent="0">
              <a:buNone/>
            </a:pPr>
            <a:r>
              <a:rPr lang="ca-ES" sz="2000" dirty="0">
                <a:solidFill>
                  <a:schemeClr val="tx1"/>
                </a:solidFill>
                <a:latin typeface="Helvetica Neue"/>
                <a:cs typeface="Helvetica Neue"/>
              </a:rPr>
              <a:t>Col·laborar amb l’escola per a dinamitzar les activitats festives i culturals</a:t>
            </a:r>
          </a:p>
          <a:p>
            <a:pPr marL="0" indent="0">
              <a:buNone/>
            </a:pPr>
            <a:r>
              <a:rPr lang="ca-ES" sz="2000" dirty="0">
                <a:solidFill>
                  <a:schemeClr val="tx1"/>
                </a:solidFill>
                <a:latin typeface="Helvetica Neue"/>
                <a:cs typeface="Helvetica Neue"/>
              </a:rPr>
              <a:t>Per oferir serveis als alumnes i a les famílies de les escoles</a:t>
            </a:r>
          </a:p>
          <a:p>
            <a:pPr marL="0" indent="0">
              <a:buNone/>
            </a:pPr>
            <a:r>
              <a:rPr lang="ca-ES" sz="2000" dirty="0">
                <a:solidFill>
                  <a:schemeClr val="tx1"/>
                </a:solidFill>
                <a:latin typeface="Helvetica Neue"/>
                <a:cs typeface="Helvetica Neue"/>
              </a:rPr>
              <a:t>Per fer projectes solidaris amb l’entorn</a:t>
            </a:r>
          </a:p>
        </p:txBody>
      </p:sp>
    </p:spTree>
    <p:extLst>
      <p:ext uri="{BB962C8B-B14F-4D97-AF65-F5344CB8AC3E}">
        <p14:creationId xmlns:p14="http://schemas.microsoft.com/office/powerpoint/2010/main" val="1919397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a-ES" sz="4400" b="1" dirty="0" smtClean="0">
                <a:solidFill>
                  <a:srgbClr val="CD0134"/>
                </a:solidFill>
                <a:latin typeface="Helvetica Neue"/>
                <a:cs typeface="Helvetica Neue"/>
              </a:rPr>
              <a:t>QUINES </a:t>
            </a:r>
            <a:r>
              <a:rPr lang="ca-ES" sz="4400" b="1" dirty="0">
                <a:solidFill>
                  <a:srgbClr val="CD0134"/>
                </a:solidFill>
                <a:latin typeface="Helvetica Neue"/>
                <a:cs typeface="Helvetica Neue"/>
              </a:rPr>
              <a:t>TIPOLOGIES TROBEM</a:t>
            </a:r>
            <a:endParaRPr lang="en-US" sz="4400" dirty="0">
              <a:solidFill>
                <a:srgbClr val="CD0134"/>
              </a:solidFill>
              <a:latin typeface="Helvetica Neue"/>
              <a:cs typeface="Helvetica Neue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7" y="2265491"/>
            <a:ext cx="9074149" cy="4487734"/>
          </a:xfrm>
        </p:spPr>
        <p:txBody>
          <a:bodyPr/>
          <a:lstStyle/>
          <a:p>
            <a:pPr>
              <a:spcAft>
                <a:spcPct val="0"/>
              </a:spcAft>
              <a:buClrTx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ca-ES" sz="2400" b="1" dirty="0">
                <a:solidFill>
                  <a:srgbClr val="000000"/>
                </a:solidFill>
                <a:latin typeface="Helvetica Neue"/>
                <a:cs typeface="Helvetica Neue"/>
              </a:rPr>
              <a:t>COOPERATIVES DE GRUP CLASSE O GRAN GRUP</a:t>
            </a:r>
          </a:p>
          <a:p>
            <a:pPr>
              <a:spcAft>
                <a:spcPct val="0"/>
              </a:spcAft>
              <a:buClrTx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endParaRPr lang="ca-ES" sz="2400" b="1" dirty="0">
              <a:solidFill>
                <a:srgbClr val="000000"/>
              </a:solidFill>
              <a:latin typeface="Helvetica Neue"/>
              <a:cs typeface="Helvetica Neue"/>
            </a:endParaRPr>
          </a:p>
          <a:p>
            <a:pPr>
              <a:spcAft>
                <a:spcPct val="0"/>
              </a:spcAft>
              <a:buClrTx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ca-ES" sz="2400" b="1" dirty="0">
                <a:solidFill>
                  <a:srgbClr val="000000"/>
                </a:solidFill>
                <a:latin typeface="Helvetica Neue"/>
                <a:cs typeface="Helvetica Neue"/>
              </a:rPr>
              <a:t>COOPERATIVES DE LLIURE ADHESIÓ</a:t>
            </a:r>
          </a:p>
        </p:txBody>
      </p:sp>
    </p:spTree>
    <p:extLst>
      <p:ext uri="{BB962C8B-B14F-4D97-AF65-F5344CB8AC3E}">
        <p14:creationId xmlns:p14="http://schemas.microsoft.com/office/powerpoint/2010/main" val="792956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a-ES" sz="4400" b="1" dirty="0" smtClean="0">
                <a:solidFill>
                  <a:srgbClr val="CD0134"/>
                </a:solidFill>
                <a:latin typeface="Helvetica Neue"/>
                <a:cs typeface="Helvetica Neue"/>
              </a:rPr>
              <a:t>TIPOLOGIA </a:t>
            </a:r>
            <a:r>
              <a:rPr lang="ca-ES" sz="4400" b="1" dirty="0">
                <a:solidFill>
                  <a:srgbClr val="CD0134"/>
                </a:solidFill>
                <a:latin typeface="Helvetica Neue"/>
                <a:cs typeface="Helvetica Neue"/>
              </a:rPr>
              <a:t>D’ACTIVITATS</a:t>
            </a:r>
            <a:endParaRPr lang="en-US" sz="4400" dirty="0">
              <a:solidFill>
                <a:srgbClr val="CD0134"/>
              </a:solidFill>
              <a:latin typeface="Helvetica Neue"/>
              <a:cs typeface="Helvetica Neue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7" y="2265491"/>
            <a:ext cx="9074149" cy="4487734"/>
          </a:xfrm>
        </p:spPr>
        <p:txBody>
          <a:bodyPr/>
          <a:lstStyle/>
          <a:p>
            <a:pPr>
              <a:spcAft>
                <a:spcPct val="0"/>
              </a:spcAft>
              <a:buClrTx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ca-ES" sz="2400" b="1" dirty="0">
                <a:solidFill>
                  <a:srgbClr val="000000"/>
                </a:solidFill>
                <a:latin typeface="Arial" charset="0"/>
                <a:cs typeface="Arial" charset="0"/>
              </a:rPr>
              <a:t>COOPERATIVES DE PRODUCCIÓ</a:t>
            </a:r>
          </a:p>
          <a:p>
            <a:pPr>
              <a:spcAft>
                <a:spcPct val="0"/>
              </a:spcAft>
              <a:buClrTx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endParaRPr lang="ca-ES" sz="2400" b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spcAft>
                <a:spcPct val="0"/>
              </a:spcAft>
              <a:buClrTx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ca-ES" sz="2400" b="1" dirty="0">
                <a:solidFill>
                  <a:srgbClr val="000000"/>
                </a:solidFill>
                <a:latin typeface="Arial" charset="0"/>
                <a:cs typeface="Arial" charset="0"/>
              </a:rPr>
              <a:t>COOPERATIVES DE SERVEIS</a:t>
            </a:r>
          </a:p>
          <a:p>
            <a:pPr>
              <a:spcAft>
                <a:spcPct val="0"/>
              </a:spcAft>
              <a:buClrTx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endParaRPr lang="ca-ES" sz="2400" b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spcAft>
                <a:spcPct val="0"/>
              </a:spcAft>
              <a:buClrTx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ca-ES" sz="2400" b="1" dirty="0">
                <a:solidFill>
                  <a:srgbClr val="000000"/>
                </a:solidFill>
                <a:latin typeface="Arial" charset="0"/>
                <a:cs typeface="Arial" charset="0"/>
              </a:rPr>
              <a:t>COOPERATIVES D’ACTIVITATS</a:t>
            </a:r>
            <a:endParaRPr lang="ca-ES" sz="24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561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7" y="486077"/>
            <a:ext cx="9074149" cy="1258887"/>
          </a:xfrm>
        </p:spPr>
        <p:txBody>
          <a:bodyPr/>
          <a:lstStyle/>
          <a:p>
            <a:pPr algn="l"/>
            <a:r>
              <a:rPr lang="ca-ES" sz="4400" b="1" dirty="0">
                <a:solidFill>
                  <a:srgbClr val="CD0134"/>
                </a:solidFill>
                <a:latin typeface="Helvetica Neue"/>
                <a:cs typeface="Helvetica Neue"/>
              </a:rPr>
              <a:t>ESTRUCUTURA DE LA COOPERATIVA I </a:t>
            </a:r>
            <a:r>
              <a:rPr lang="ca-ES" sz="4400" b="1" dirty="0" smtClean="0">
                <a:solidFill>
                  <a:srgbClr val="CD0134"/>
                </a:solidFill>
                <a:latin typeface="Helvetica Neue"/>
                <a:cs typeface="Helvetica Neue"/>
              </a:rPr>
              <a:t>FUNCIONS</a:t>
            </a:r>
            <a:r>
              <a:rPr lang="ca-ES" sz="4400" b="1" dirty="0">
                <a:solidFill>
                  <a:srgbClr val="CD0134"/>
                </a:solidFill>
                <a:latin typeface="Helvetica Neue"/>
                <a:cs typeface="Helvetica Neue"/>
              </a:rPr>
              <a:t/>
            </a:r>
            <a:br>
              <a:rPr lang="ca-ES" sz="4400" b="1" dirty="0">
                <a:solidFill>
                  <a:srgbClr val="CD0134"/>
                </a:solidFill>
                <a:latin typeface="Helvetica Neue"/>
                <a:cs typeface="Helvetica Neue"/>
              </a:rPr>
            </a:br>
            <a:r>
              <a:rPr lang="ca-ES" sz="2400" dirty="0">
                <a:solidFill>
                  <a:srgbClr val="CD0134"/>
                </a:solidFill>
                <a:latin typeface="Helvetica Neue"/>
                <a:cs typeface="Helvetica Neue"/>
              </a:rPr>
              <a:t>Programa </a:t>
            </a:r>
            <a:r>
              <a:rPr lang="ca-ES" sz="2400" dirty="0" err="1">
                <a:solidFill>
                  <a:srgbClr val="CD0134"/>
                </a:solidFill>
                <a:latin typeface="Helvetica Neue"/>
                <a:cs typeface="Helvetica Neue"/>
              </a:rPr>
              <a:t>Aracoop</a:t>
            </a:r>
            <a:endParaRPr lang="en-US" sz="2400" dirty="0">
              <a:solidFill>
                <a:srgbClr val="CD0134"/>
              </a:solidFill>
              <a:latin typeface="Helvetica Neue"/>
              <a:cs typeface="Helvetica Neue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7" y="2143579"/>
            <a:ext cx="9074149" cy="4609645"/>
          </a:xfrm>
        </p:spPr>
        <p:txBody>
          <a:bodyPr/>
          <a:lstStyle/>
          <a:p>
            <a:pPr marL="0" indent="0">
              <a:buNone/>
            </a:pPr>
            <a:r>
              <a:rPr lang="ca-ES" sz="1800" b="1" dirty="0">
                <a:solidFill>
                  <a:schemeClr val="tx1"/>
                </a:solidFill>
                <a:latin typeface="Helvetica Neue"/>
                <a:cs typeface="Helvetica Neue"/>
              </a:rPr>
              <a:t>Estructura</a:t>
            </a:r>
          </a:p>
          <a:p>
            <a:pPr marL="0" indent="0">
              <a:buNone/>
            </a:pPr>
            <a:r>
              <a:rPr lang="ca-ES" sz="1800" b="1" dirty="0">
                <a:solidFill>
                  <a:srgbClr val="CD0134"/>
                </a:solidFill>
                <a:latin typeface="Helvetica Neue"/>
                <a:cs typeface="Helvetica Neue"/>
              </a:rPr>
              <a:t>L’Assemblea: </a:t>
            </a:r>
            <a:r>
              <a:rPr lang="ca-ES" sz="1800" dirty="0">
                <a:solidFill>
                  <a:schemeClr val="tx1"/>
                </a:solidFill>
                <a:latin typeface="Helvetica Neue"/>
                <a:cs typeface="Helvetica Neue"/>
              </a:rPr>
              <a:t>l’Assemblea es l’òrgan màxim de decisió de la cooperativa es reuneix un mínim dos cops al curs. Es reuneix per aprovar els comptes, els estatuts i marcar les directrius de treball del al Consell Rector</a:t>
            </a:r>
          </a:p>
          <a:p>
            <a:pPr marL="0" indent="0">
              <a:buNone/>
            </a:pPr>
            <a:r>
              <a:rPr lang="ca-ES" sz="1800" b="1" dirty="0">
                <a:solidFill>
                  <a:srgbClr val="CD0134"/>
                </a:solidFill>
                <a:latin typeface="Helvetica Neue"/>
                <a:cs typeface="Helvetica Neue"/>
              </a:rPr>
              <a:t>El Consell Rector: </a:t>
            </a:r>
            <a:r>
              <a:rPr lang="ca-ES" sz="1800" dirty="0">
                <a:solidFill>
                  <a:schemeClr val="tx1"/>
                </a:solidFill>
                <a:latin typeface="Helvetica Neue"/>
                <a:cs typeface="Helvetica Neue"/>
              </a:rPr>
              <a:t>està format pel President, Secretari, Tresorer i un mínim de 2 vocals </a:t>
            </a:r>
          </a:p>
          <a:p>
            <a:pPr marL="0" indent="0" algn="just">
              <a:buNone/>
            </a:pPr>
            <a:r>
              <a:rPr lang="ca-ES" sz="1800" b="1" dirty="0">
                <a:solidFill>
                  <a:srgbClr val="CD0134"/>
                </a:solidFill>
                <a:latin typeface="Helvetica Neue"/>
                <a:cs typeface="Helvetica Neue"/>
              </a:rPr>
              <a:t>Funcions</a:t>
            </a:r>
            <a:endParaRPr lang="ca-ES" sz="1800" dirty="0">
              <a:solidFill>
                <a:srgbClr val="CD0134"/>
              </a:solidFill>
              <a:latin typeface="Helvetica Neue"/>
              <a:cs typeface="Helvetica Neue"/>
            </a:endParaRPr>
          </a:p>
          <a:p>
            <a:pPr marL="0" indent="0" algn="just">
              <a:buNone/>
            </a:pPr>
            <a:r>
              <a:rPr lang="ca-ES" sz="1800" b="1" dirty="0">
                <a:solidFill>
                  <a:srgbClr val="CD0134"/>
                </a:solidFill>
                <a:latin typeface="Helvetica Neue"/>
                <a:cs typeface="Helvetica Neue"/>
              </a:rPr>
              <a:t>El Consell Rector: </a:t>
            </a:r>
            <a:r>
              <a:rPr lang="ca-ES" sz="1800" dirty="0">
                <a:solidFill>
                  <a:schemeClr val="tx1"/>
                </a:solidFill>
                <a:latin typeface="Helvetica Neue"/>
                <a:cs typeface="Helvetica Neue"/>
              </a:rPr>
              <a:t>El Consell es reuneix periòdicament per tractar els punts corresponents a l’ordre del dia que s’han proposat a l’assemblea . Es passa a l’ordre del dia i els diferents punts són debatuts pel consell. A la reunió es pot demanar la presència d’algun expert si ca tractar temes específics. en aquestes reunions el consell rector planifica, organitza i assigna recursos per dur a terme les activitats i accions proposades per l’assemblea </a:t>
            </a:r>
          </a:p>
          <a:p>
            <a:pPr eaLnBrk="1" hangingPunct="1">
              <a:spcAft>
                <a:spcPct val="0"/>
              </a:spcAft>
              <a:buClrTx/>
            </a:pPr>
            <a:endParaRPr lang="ca-ES" sz="1800" b="1" dirty="0">
              <a:solidFill>
                <a:srgbClr val="000000"/>
              </a:solidFill>
              <a:latin typeface="Helvetica Neue"/>
              <a:cs typeface="Helvetica Neue"/>
            </a:endParaRPr>
          </a:p>
          <a:p>
            <a:pPr marL="0" indent="0"/>
            <a:endParaRPr lang="ca-ES" sz="1800" dirty="0"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819249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7" y="486077"/>
            <a:ext cx="9074149" cy="1258887"/>
          </a:xfrm>
        </p:spPr>
        <p:txBody>
          <a:bodyPr/>
          <a:lstStyle/>
          <a:p>
            <a:pPr algn="l"/>
            <a:r>
              <a:rPr lang="ca-ES" sz="4400" b="1" dirty="0">
                <a:solidFill>
                  <a:srgbClr val="CD0134"/>
                </a:solidFill>
                <a:latin typeface="Helvetica Neue"/>
                <a:cs typeface="Helvetica Neue"/>
              </a:rPr>
              <a:t>ESTRUCUTURA DE LA COOPERATIVA I </a:t>
            </a:r>
            <a:r>
              <a:rPr lang="ca-ES" sz="4400" b="1" dirty="0" smtClean="0">
                <a:solidFill>
                  <a:srgbClr val="CD0134"/>
                </a:solidFill>
                <a:latin typeface="Helvetica Neue"/>
                <a:cs typeface="Helvetica Neue"/>
              </a:rPr>
              <a:t>FUNCIONS</a:t>
            </a:r>
            <a:r>
              <a:rPr lang="ca-ES" sz="4400" b="1" dirty="0">
                <a:solidFill>
                  <a:srgbClr val="CD0134"/>
                </a:solidFill>
                <a:latin typeface="Helvetica Neue"/>
                <a:cs typeface="Helvetica Neue"/>
              </a:rPr>
              <a:t/>
            </a:r>
            <a:br>
              <a:rPr lang="ca-ES" sz="4400" b="1" dirty="0">
                <a:solidFill>
                  <a:srgbClr val="CD0134"/>
                </a:solidFill>
                <a:latin typeface="Helvetica Neue"/>
                <a:cs typeface="Helvetica Neue"/>
              </a:rPr>
            </a:br>
            <a:r>
              <a:rPr lang="ca-ES" sz="2400" dirty="0">
                <a:solidFill>
                  <a:srgbClr val="CD0134"/>
                </a:solidFill>
                <a:latin typeface="Helvetica Neue"/>
                <a:cs typeface="Helvetica Neue"/>
              </a:rPr>
              <a:t>Programa </a:t>
            </a:r>
            <a:r>
              <a:rPr lang="ca-ES" sz="2400" dirty="0" err="1">
                <a:solidFill>
                  <a:srgbClr val="CD0134"/>
                </a:solidFill>
                <a:latin typeface="Helvetica Neue"/>
                <a:cs typeface="Helvetica Neue"/>
              </a:rPr>
              <a:t>Aracoop</a:t>
            </a:r>
            <a:endParaRPr lang="en-US" sz="2400" dirty="0">
              <a:solidFill>
                <a:srgbClr val="CD0134"/>
              </a:solidFill>
              <a:latin typeface="Helvetica Neue"/>
              <a:cs typeface="Helvetica Neue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7" y="2143579"/>
            <a:ext cx="9074149" cy="4609645"/>
          </a:xfrm>
        </p:spPr>
        <p:txBody>
          <a:bodyPr/>
          <a:lstStyle/>
          <a:p>
            <a:pPr marL="0" indent="0" algn="just">
              <a:buNone/>
            </a:pPr>
            <a:r>
              <a:rPr lang="ca-ES" sz="1800" b="1" dirty="0">
                <a:solidFill>
                  <a:srgbClr val="CD0134"/>
                </a:solidFill>
                <a:latin typeface="Arial" charset="0"/>
                <a:cs typeface="Song" charset="0"/>
              </a:rPr>
              <a:t>Tasques del president: </a:t>
            </a:r>
            <a:r>
              <a:rPr lang="ca-ES" sz="1800" dirty="0">
                <a:solidFill>
                  <a:schemeClr val="tx1"/>
                </a:solidFill>
                <a:latin typeface="Arial" charset="0"/>
                <a:cs typeface="Song" charset="0"/>
              </a:rPr>
              <a:t>Presideix l’assemblea i les reunions del Consell Rector. Es el representant institucional de la cooperativa i l’enllaç amb la direcció de l’escola. Si s’escau,. Acull els alumnes nouvinguts i els explica el funcionament de la cooperativa.</a:t>
            </a:r>
          </a:p>
          <a:p>
            <a:pPr marL="0" indent="0" algn="just">
              <a:buNone/>
            </a:pPr>
            <a:r>
              <a:rPr lang="ca-ES" sz="1800" b="1" dirty="0">
                <a:solidFill>
                  <a:srgbClr val="CD0134"/>
                </a:solidFill>
                <a:latin typeface="Arial" charset="0"/>
                <a:cs typeface="Song" charset="0"/>
              </a:rPr>
              <a:t>Tasques del secretari: </a:t>
            </a:r>
            <a:r>
              <a:rPr lang="ca-ES" sz="1800" dirty="0">
                <a:solidFill>
                  <a:schemeClr val="tx1"/>
                </a:solidFill>
                <a:latin typeface="Arial" charset="0"/>
                <a:cs typeface="Song" charset="0"/>
              </a:rPr>
              <a:t>Convoca l’assemblea i les reunions del Consell Rector. Redacta les actes de les reunions. Porta al dia el llibre d’actes i el registre de socis</a:t>
            </a:r>
          </a:p>
          <a:p>
            <a:pPr marL="0" indent="0" algn="just">
              <a:buNone/>
            </a:pPr>
            <a:r>
              <a:rPr lang="ca-ES" sz="1800" b="1" dirty="0">
                <a:solidFill>
                  <a:srgbClr val="CD0134"/>
                </a:solidFill>
                <a:latin typeface="Arial" charset="0"/>
                <a:cs typeface="Song" charset="0"/>
              </a:rPr>
              <a:t>Tasques del Tresorer: </a:t>
            </a:r>
            <a:r>
              <a:rPr lang="ca-ES" sz="1800" dirty="0">
                <a:solidFill>
                  <a:schemeClr val="tx1"/>
                </a:solidFill>
                <a:latin typeface="Arial" charset="0"/>
                <a:cs typeface="Song" charset="0"/>
              </a:rPr>
              <a:t>Porta al dia la comptabilitat de la cooperativa.</a:t>
            </a:r>
          </a:p>
          <a:p>
            <a:pPr marL="0" indent="0" algn="just">
              <a:buNone/>
            </a:pPr>
            <a:r>
              <a:rPr lang="ca-ES" sz="1800" b="1" dirty="0">
                <a:solidFill>
                  <a:srgbClr val="CD0134"/>
                </a:solidFill>
                <a:latin typeface="Arial" charset="0"/>
                <a:cs typeface="Song" charset="0"/>
              </a:rPr>
              <a:t>Tasques dels vocals: </a:t>
            </a:r>
            <a:r>
              <a:rPr lang="ca-ES" sz="1800" dirty="0">
                <a:solidFill>
                  <a:schemeClr val="tx1"/>
                </a:solidFill>
                <a:latin typeface="Arial" charset="0"/>
                <a:cs typeface="Song" charset="0"/>
              </a:rPr>
              <a:t>A part de la funció de representar el socis i defensar les idees que hagin sortit en l’assemblea, donen suport a la resta de membres del consell rector en les seves activitats. Es poden definir vocalies concretes si la cooperativa així ho decideix, com fins i tot es poden ampliar el número de vocals.</a:t>
            </a:r>
          </a:p>
          <a:p>
            <a:pPr marL="0" indent="0" algn="just">
              <a:buNone/>
            </a:pPr>
            <a:r>
              <a:rPr lang="ca-ES" sz="1800" dirty="0">
                <a:solidFill>
                  <a:schemeClr val="tx1"/>
                </a:solidFill>
                <a:latin typeface="Arial" charset="0"/>
                <a:cs typeface="Song" charset="0"/>
              </a:rPr>
              <a:t>Es poden crear vocalies de comunicació, màrqueting, producció, </a:t>
            </a:r>
            <a:r>
              <a:rPr lang="ca-ES" sz="1800" dirty="0" err="1">
                <a:solidFill>
                  <a:schemeClr val="tx1"/>
                </a:solidFill>
                <a:latin typeface="Arial" charset="0"/>
                <a:cs typeface="Song" charset="0"/>
              </a:rPr>
              <a:t>etc</a:t>
            </a:r>
            <a:endParaRPr lang="ca-ES" sz="1800" dirty="0">
              <a:solidFill>
                <a:schemeClr val="tx1"/>
              </a:solidFill>
              <a:latin typeface="Arial" charset="0"/>
              <a:cs typeface="Song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73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a-ES" sz="4400" b="1" dirty="0">
                <a:solidFill>
                  <a:srgbClr val="CD0134"/>
                </a:solidFill>
                <a:latin typeface="Helvetica Neue"/>
                <a:cs typeface="Helvetica Neue"/>
              </a:rPr>
              <a:t>GESTIÓ ECONÒMICA</a:t>
            </a:r>
            <a:br>
              <a:rPr lang="ca-ES" sz="4400" b="1" dirty="0">
                <a:solidFill>
                  <a:srgbClr val="CD0134"/>
                </a:solidFill>
                <a:latin typeface="Helvetica Neue"/>
                <a:cs typeface="Helvetica Neue"/>
              </a:rPr>
            </a:br>
            <a:r>
              <a:rPr lang="ca-ES" sz="2400" dirty="0">
                <a:solidFill>
                  <a:srgbClr val="CD0134"/>
                </a:solidFill>
                <a:latin typeface="Helvetica Neue"/>
                <a:cs typeface="Helvetica Neue"/>
              </a:rPr>
              <a:t>Programa </a:t>
            </a:r>
            <a:r>
              <a:rPr lang="ca-ES" sz="2400" dirty="0" err="1">
                <a:solidFill>
                  <a:srgbClr val="CD0134"/>
                </a:solidFill>
                <a:latin typeface="Helvetica Neue"/>
                <a:cs typeface="Helvetica Neue"/>
              </a:rPr>
              <a:t>Aracoop</a:t>
            </a:r>
            <a:endParaRPr lang="en-US" sz="2400" dirty="0">
              <a:solidFill>
                <a:srgbClr val="CD0134"/>
              </a:solidFill>
              <a:latin typeface="Helvetica Neue"/>
              <a:cs typeface="Helvetica Neue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spcAft>
                <a:spcPts val="1000"/>
              </a:spcAft>
              <a:buNone/>
            </a:pPr>
            <a:r>
              <a:rPr lang="ca-ES" sz="2000" b="1" dirty="0" smtClean="0">
                <a:solidFill>
                  <a:schemeClr val="tx1"/>
                </a:solidFill>
                <a:latin typeface="Helvetica Neue"/>
                <a:ea typeface="Times New Roman" charset="0"/>
                <a:cs typeface="Helvetica Neue"/>
              </a:rPr>
              <a:t>Ingressos</a:t>
            </a:r>
            <a:endParaRPr lang="ca-ES" sz="2000" dirty="0" smtClean="0">
              <a:solidFill>
                <a:schemeClr val="tx1"/>
              </a:solidFill>
              <a:latin typeface="Helvetica Neue"/>
              <a:ea typeface="Times New Roman" charset="0"/>
              <a:cs typeface="Helvetica Neue"/>
            </a:endParaRPr>
          </a:p>
          <a:p>
            <a:pPr marL="0" indent="0" algn="just">
              <a:spcAft>
                <a:spcPts val="1000"/>
              </a:spcAft>
              <a:buNone/>
            </a:pPr>
            <a:r>
              <a:rPr lang="ca-ES" sz="2000" dirty="0" smtClean="0">
                <a:solidFill>
                  <a:schemeClr val="tx1"/>
                </a:solidFill>
                <a:latin typeface="Helvetica Neue"/>
                <a:ea typeface="Times New Roman" charset="0"/>
                <a:cs typeface="Helvetica Neue"/>
              </a:rPr>
              <a:t>La cooperativa d’alumnes: </a:t>
            </a:r>
          </a:p>
          <a:p>
            <a:pPr marL="0" lvl="3" indent="0" algn="just">
              <a:spcAft>
                <a:spcPts val="850"/>
              </a:spcAft>
              <a:buFont typeface="Arial" charset="0"/>
              <a:buAutoNum type="arabicPeriod"/>
            </a:pPr>
            <a:r>
              <a:rPr lang="ca-ES" sz="2000" dirty="0" smtClean="0">
                <a:solidFill>
                  <a:schemeClr val="tx1"/>
                </a:solidFill>
                <a:latin typeface="Helvetica Neue"/>
                <a:ea typeface="Calibri" charset="0"/>
                <a:cs typeface="Helvetica Neue"/>
              </a:rPr>
              <a:t>Ingressa l’aportació inicial dels socis.</a:t>
            </a:r>
          </a:p>
          <a:p>
            <a:pPr marL="0" lvl="3" indent="0" algn="just">
              <a:spcAft>
                <a:spcPts val="850"/>
              </a:spcAft>
              <a:buFont typeface="Arial" charset="0"/>
              <a:buAutoNum type="arabicPeriod"/>
            </a:pPr>
            <a:r>
              <a:rPr lang="ca-ES" sz="2000" dirty="0" smtClean="0">
                <a:solidFill>
                  <a:schemeClr val="tx1"/>
                </a:solidFill>
                <a:latin typeface="Helvetica Neue"/>
                <a:ea typeface="Calibri" charset="0"/>
                <a:cs typeface="Helvetica Neue"/>
              </a:rPr>
              <a:t>Ingressa els beneficis de l’activitat o servei que genera </a:t>
            </a:r>
          </a:p>
          <a:p>
            <a:pPr marL="0" lvl="3" indent="0" algn="just">
              <a:spcAft>
                <a:spcPts val="850"/>
              </a:spcAft>
              <a:buFont typeface="Arial" charset="0"/>
              <a:buAutoNum type="arabicPeriod"/>
            </a:pPr>
            <a:r>
              <a:rPr lang="ca-ES" sz="2000" dirty="0" smtClean="0">
                <a:solidFill>
                  <a:schemeClr val="tx1"/>
                </a:solidFill>
                <a:latin typeface="Helvetica Neue"/>
                <a:ea typeface="Calibri" charset="0"/>
                <a:cs typeface="Helvetica Neue"/>
              </a:rPr>
              <a:t>Pot una quantitat anual en concepte de retribució de les feines fetes per l'escola, AMPA, etc.</a:t>
            </a:r>
          </a:p>
          <a:p>
            <a:pPr marL="0" lvl="3" indent="0" algn="just">
              <a:spcAft>
                <a:spcPts val="850"/>
              </a:spcAft>
              <a:buFont typeface="Arial" charset="0"/>
              <a:buAutoNum type="arabicPeriod"/>
            </a:pPr>
            <a:r>
              <a:rPr lang="ca-ES" sz="2000" dirty="0" smtClean="0">
                <a:solidFill>
                  <a:schemeClr val="tx1"/>
                </a:solidFill>
                <a:latin typeface="Helvetica Neue"/>
                <a:ea typeface="Calibri" charset="0"/>
                <a:cs typeface="Helvetica Neue"/>
              </a:rPr>
              <a:t>Pot rebre altres tipus de finançament per a iniciar les seves activitats, préstecs</a:t>
            </a:r>
          </a:p>
          <a:p>
            <a:endParaRPr lang="en-US" sz="2000" dirty="0"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9467162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a-ES" sz="4400" b="1" dirty="0">
                <a:solidFill>
                  <a:srgbClr val="CD0134"/>
                </a:solidFill>
                <a:latin typeface="Helvetica Neue"/>
                <a:cs typeface="Helvetica Neue"/>
              </a:rPr>
              <a:t>GESTIÓ ECONÒMICA</a:t>
            </a:r>
            <a:br>
              <a:rPr lang="ca-ES" sz="4400" b="1" dirty="0">
                <a:solidFill>
                  <a:srgbClr val="CD0134"/>
                </a:solidFill>
                <a:latin typeface="Helvetica Neue"/>
                <a:cs typeface="Helvetica Neue"/>
              </a:rPr>
            </a:br>
            <a:r>
              <a:rPr lang="ca-ES" sz="2400" dirty="0">
                <a:solidFill>
                  <a:srgbClr val="CD0134"/>
                </a:solidFill>
                <a:latin typeface="Helvetica Neue"/>
                <a:cs typeface="Helvetica Neue"/>
              </a:rPr>
              <a:t>Programa </a:t>
            </a:r>
            <a:r>
              <a:rPr lang="ca-ES" sz="2400" dirty="0" err="1">
                <a:solidFill>
                  <a:srgbClr val="CD0134"/>
                </a:solidFill>
                <a:latin typeface="Helvetica Neue"/>
                <a:cs typeface="Helvetica Neue"/>
              </a:rPr>
              <a:t>Aracoop</a:t>
            </a:r>
            <a:endParaRPr lang="en-US" sz="2400" dirty="0">
              <a:solidFill>
                <a:srgbClr val="CD0134"/>
              </a:solidFill>
              <a:latin typeface="Helvetica Neue"/>
              <a:cs typeface="Helvetica Neue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spcAft>
                <a:spcPts val="1000"/>
              </a:spcAft>
              <a:buNone/>
            </a:pPr>
            <a:r>
              <a:rPr lang="ca-ES" sz="2000" b="1" dirty="0">
                <a:solidFill>
                  <a:schemeClr val="tx1"/>
                </a:solidFill>
                <a:latin typeface="AvantGarde Bk BT" charset="0"/>
                <a:ea typeface="Times New Roman" charset="0"/>
                <a:cs typeface="Calibri" charset="0"/>
              </a:rPr>
              <a:t>Tancament </a:t>
            </a:r>
            <a:endParaRPr lang="ca-ES" sz="2000" dirty="0">
              <a:solidFill>
                <a:schemeClr val="tx1"/>
              </a:solidFill>
              <a:latin typeface="Arial" charset="0"/>
              <a:ea typeface="Times New Roman" charset="0"/>
              <a:cs typeface="Calibri" charset="0"/>
            </a:endParaRPr>
          </a:p>
          <a:p>
            <a:pPr marL="0" indent="0" algn="just">
              <a:spcAft>
                <a:spcPct val="0"/>
              </a:spcAft>
              <a:buNone/>
            </a:pPr>
            <a:r>
              <a:rPr lang="ca-ES" sz="2000" dirty="0">
                <a:solidFill>
                  <a:schemeClr val="tx1"/>
                </a:solidFill>
                <a:latin typeface="AvantGarde Bk BT" charset="0"/>
                <a:ea typeface="Calibri" charset="0"/>
                <a:cs typeface="Verdana" charset="0"/>
              </a:rPr>
              <a:t>A final de cada curs es farà una assemblea on es procedirà a fer el tancament econòmic de l’exercici i la distribució dels excedents</a:t>
            </a:r>
            <a:endParaRPr lang="ca-ES" sz="2000" dirty="0">
              <a:solidFill>
                <a:schemeClr val="tx1"/>
              </a:solidFill>
              <a:latin typeface="Verdana" charset="0"/>
              <a:ea typeface="Calibri" charset="0"/>
              <a:cs typeface="Verdana" charset="0"/>
            </a:endParaRPr>
          </a:p>
          <a:p>
            <a:pPr marL="0" indent="0" algn="just">
              <a:spcAft>
                <a:spcPct val="0"/>
              </a:spcAft>
              <a:buNone/>
            </a:pPr>
            <a:r>
              <a:rPr lang="ca-ES" sz="2000" dirty="0">
                <a:solidFill>
                  <a:schemeClr val="tx1"/>
                </a:solidFill>
                <a:latin typeface="AvantGarde Bk BT" charset="0"/>
                <a:ea typeface="Calibri" charset="0"/>
                <a:cs typeface="Verdana" charset="0"/>
              </a:rPr>
              <a:t>Cal tenir en compte per a aquest tancament:</a:t>
            </a:r>
            <a:endParaRPr lang="ca-ES" sz="2000" dirty="0">
              <a:solidFill>
                <a:schemeClr val="tx1"/>
              </a:solidFill>
              <a:latin typeface="Verdana" charset="0"/>
              <a:ea typeface="Calibri" charset="0"/>
              <a:cs typeface="Verdana" charset="0"/>
            </a:endParaRPr>
          </a:p>
          <a:p>
            <a:pPr marL="342900" indent="-342900" algn="just">
              <a:spcAft>
                <a:spcPct val="0"/>
              </a:spcAft>
            </a:pPr>
            <a:r>
              <a:rPr lang="ca-ES" sz="2000" dirty="0">
                <a:solidFill>
                  <a:schemeClr val="tx1"/>
                </a:solidFill>
                <a:latin typeface="AvantGarde Bk BT" charset="0"/>
                <a:ea typeface="Calibri" charset="0"/>
                <a:cs typeface="Verdana" charset="0"/>
              </a:rPr>
              <a:t>Les aportacions dels socis són retornables en el moment d’abandonar la cooperativa o bé quan aquesta cessa la seva activitat, per tant no computen en l’excedent final</a:t>
            </a:r>
            <a:endParaRPr lang="ca-ES" sz="2000" dirty="0">
              <a:solidFill>
                <a:schemeClr val="tx1"/>
              </a:solidFill>
              <a:latin typeface="Verdana" charset="0"/>
              <a:ea typeface="Calibri" charset="0"/>
              <a:cs typeface="Verdana" charset="0"/>
            </a:endParaRPr>
          </a:p>
          <a:p>
            <a:pPr marL="342900" indent="-342900" algn="just">
              <a:spcAft>
                <a:spcPct val="0"/>
              </a:spcAft>
            </a:pPr>
            <a:r>
              <a:rPr lang="ca-ES" sz="2000" dirty="0">
                <a:solidFill>
                  <a:schemeClr val="tx1"/>
                </a:solidFill>
                <a:latin typeface="AvantGarde Bk BT" charset="0"/>
                <a:ea typeface="Calibri" charset="0"/>
                <a:cs typeface="Verdana" charset="0"/>
              </a:rPr>
              <a:t>Si la cooperativa rep un préstec o finançament per als seus projectes, s’ha de tenir en </a:t>
            </a:r>
            <a:r>
              <a:rPr lang="ca-ES" sz="2000" dirty="0" smtClean="0">
                <a:solidFill>
                  <a:schemeClr val="tx1"/>
                </a:solidFill>
                <a:latin typeface="AvantGarde Bk BT" charset="0"/>
                <a:ea typeface="Calibri" charset="0"/>
                <a:cs typeface="Verdana" charset="0"/>
              </a:rPr>
              <a:t>compte </a:t>
            </a:r>
            <a:r>
              <a:rPr lang="ca-ES" sz="2000" dirty="0">
                <a:solidFill>
                  <a:schemeClr val="tx1"/>
                </a:solidFill>
                <a:latin typeface="AvantGarde Bk BT" charset="0"/>
                <a:ea typeface="Calibri" charset="0"/>
                <a:cs typeface="Verdana" charset="0"/>
              </a:rPr>
              <a:t>a final de l’exercici el retorn del mateix amb els interessos que se’n derivin</a:t>
            </a:r>
            <a:endParaRPr lang="ca-ES" sz="2000" dirty="0">
              <a:solidFill>
                <a:schemeClr val="tx1"/>
              </a:solidFill>
              <a:latin typeface="Verdana" charset="0"/>
              <a:ea typeface="Calibri" charset="0"/>
              <a:cs typeface="Verdana" charset="0"/>
            </a:endParaRPr>
          </a:p>
          <a:p>
            <a:pPr marL="342900" indent="-342900" algn="just">
              <a:spcAft>
                <a:spcPct val="0"/>
              </a:spcAft>
            </a:pPr>
            <a:r>
              <a:rPr lang="ca-ES" sz="2000" dirty="0">
                <a:solidFill>
                  <a:schemeClr val="tx1"/>
                </a:solidFill>
                <a:latin typeface="AvantGarde Bk BT" charset="0"/>
                <a:ea typeface="Calibri" charset="0"/>
                <a:cs typeface="Verdana" charset="0"/>
              </a:rPr>
              <a:t>Entre un 20 i un 30 % del marge s’ha de destinar a un projecte de millora de l’entorn on s’ubica la cooperativa o bé a la millora del centre educatiu.</a:t>
            </a:r>
            <a:endParaRPr lang="ca-ES" sz="2000" dirty="0">
              <a:solidFill>
                <a:schemeClr val="tx1"/>
              </a:solidFill>
              <a:latin typeface="Verdana" charset="0"/>
              <a:ea typeface="Calibri" charset="0"/>
              <a:cs typeface="Verdana" charset="0"/>
            </a:endParaRPr>
          </a:p>
          <a:p>
            <a:pPr marL="0" indent="0" eaLnBrk="1" hangingPunct="1">
              <a:spcAft>
                <a:spcPct val="0"/>
              </a:spcAft>
              <a:buClrTx/>
            </a:pPr>
            <a:endParaRPr lang="ca-ES" sz="2400" b="1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87554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a-ES" sz="4400" b="1" dirty="0" smtClean="0">
                <a:solidFill>
                  <a:srgbClr val="CD0134"/>
                </a:solidFill>
                <a:latin typeface="Helvetica Neue"/>
                <a:cs typeface="Helvetica Neue"/>
              </a:rPr>
              <a:t>COOPERATIVES </a:t>
            </a:r>
            <a:r>
              <a:rPr lang="ca-ES" sz="4400" b="1" dirty="0">
                <a:solidFill>
                  <a:srgbClr val="CD0134"/>
                </a:solidFill>
                <a:latin typeface="Helvetica Neue"/>
                <a:cs typeface="Helvetica Neue"/>
              </a:rPr>
              <a:t>D’ALUMNES</a:t>
            </a:r>
            <a:br>
              <a:rPr lang="ca-ES" sz="4400" b="1" dirty="0">
                <a:solidFill>
                  <a:srgbClr val="CD0134"/>
                </a:solidFill>
                <a:latin typeface="Helvetica Neue"/>
                <a:cs typeface="Helvetica Neue"/>
              </a:rPr>
            </a:br>
            <a:r>
              <a:rPr lang="ca-ES" sz="2400" dirty="0">
                <a:solidFill>
                  <a:srgbClr val="CD0134"/>
                </a:solidFill>
                <a:latin typeface="Helvetica Neue"/>
                <a:cs typeface="Helvetica Neue"/>
              </a:rPr>
              <a:t>Programa </a:t>
            </a:r>
            <a:r>
              <a:rPr lang="ca-ES" sz="2400" dirty="0" err="1">
                <a:solidFill>
                  <a:srgbClr val="CD0134"/>
                </a:solidFill>
                <a:latin typeface="Helvetica Neue"/>
                <a:cs typeface="Helvetica Neue"/>
              </a:rPr>
              <a:t>Aracoop</a:t>
            </a:r>
            <a:endParaRPr lang="en-US" sz="2400" dirty="0">
              <a:solidFill>
                <a:srgbClr val="CD0134"/>
              </a:solidFill>
              <a:latin typeface="Helvetica Neue"/>
              <a:cs typeface="Helvetica Neue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spcAft>
                <a:spcPct val="0"/>
              </a:spcAft>
              <a:buClr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ca-ES" sz="2000" b="1" dirty="0">
                <a:solidFill>
                  <a:srgbClr val="000000"/>
                </a:solidFill>
                <a:latin typeface="Helvetica Neue"/>
                <a:cs typeface="Helvetica Neue"/>
              </a:rPr>
              <a:t>A TALL D’EXEMPLE</a:t>
            </a:r>
            <a:r>
              <a:rPr lang="ca-ES" sz="2000" b="1" dirty="0" smtClean="0">
                <a:solidFill>
                  <a:srgbClr val="000000"/>
                </a:solidFill>
                <a:latin typeface="Helvetica Neue"/>
                <a:cs typeface="Helvetica Neue"/>
              </a:rPr>
              <a:t>:</a:t>
            </a:r>
            <a:endParaRPr lang="ca-ES" sz="2000" b="1" dirty="0">
              <a:solidFill>
                <a:srgbClr val="000000"/>
              </a:solidFill>
              <a:latin typeface="Helvetica Neue"/>
              <a:cs typeface="Helvetica Neue"/>
            </a:endParaRPr>
          </a:p>
          <a:p>
            <a:pPr marL="0" indent="0" eaLnBrk="1" hangingPunct="1">
              <a:spcAft>
                <a:spcPct val="0"/>
              </a:spcAft>
              <a:buClr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ca-ES" sz="2000" dirty="0">
                <a:solidFill>
                  <a:srgbClr val="000000"/>
                </a:solidFill>
                <a:latin typeface="Helvetica Neue"/>
                <a:cs typeface="Helvetica Neue"/>
              </a:rPr>
              <a:t>Cooperatives de producció</a:t>
            </a:r>
            <a:r>
              <a:rPr lang="ca-ES" sz="2000" dirty="0" smtClean="0">
                <a:solidFill>
                  <a:srgbClr val="000000"/>
                </a:solidFill>
                <a:latin typeface="Helvetica Neue"/>
                <a:cs typeface="Helvetica Neue"/>
              </a:rPr>
              <a:t>:</a:t>
            </a:r>
            <a:endParaRPr lang="ca-ES" sz="2000" dirty="0">
              <a:solidFill>
                <a:srgbClr val="000000"/>
              </a:solidFill>
              <a:latin typeface="Helvetica Neue"/>
              <a:cs typeface="Helvetica Neue"/>
            </a:endParaRPr>
          </a:p>
          <a:p>
            <a:pPr marL="342900" indent="-342900">
              <a:spcAft>
                <a:spcPct val="0"/>
              </a:spcAft>
              <a:buClrTx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ca-ES" sz="2000" dirty="0">
                <a:solidFill>
                  <a:srgbClr val="000000"/>
                </a:solidFill>
                <a:latin typeface="Helvetica Neue"/>
                <a:cs typeface="Helvetica Neue"/>
              </a:rPr>
              <a:t>Berenars per al alumnes</a:t>
            </a:r>
          </a:p>
          <a:p>
            <a:pPr marL="342900" indent="-342900">
              <a:spcAft>
                <a:spcPct val="0"/>
              </a:spcAft>
              <a:buClrTx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ca-ES" sz="2000" dirty="0">
                <a:solidFill>
                  <a:srgbClr val="000000"/>
                </a:solidFill>
                <a:latin typeface="Helvetica Neue"/>
                <a:cs typeface="Helvetica Neue"/>
              </a:rPr>
              <a:t>Fabricació i venda de polseres collarets, punts de llibre, </a:t>
            </a:r>
            <a:r>
              <a:rPr lang="ca-ES" sz="2000" dirty="0" err="1">
                <a:solidFill>
                  <a:srgbClr val="000000"/>
                </a:solidFill>
                <a:latin typeface="Helvetica Neue"/>
                <a:cs typeface="Helvetica Neue"/>
              </a:rPr>
              <a:t>etc</a:t>
            </a:r>
            <a:endParaRPr lang="ca-ES" sz="2000" dirty="0">
              <a:solidFill>
                <a:srgbClr val="000000"/>
              </a:solidFill>
              <a:latin typeface="Helvetica Neue"/>
              <a:cs typeface="Helvetica Neue"/>
            </a:endParaRPr>
          </a:p>
          <a:p>
            <a:pPr marL="342900" indent="-342900">
              <a:spcAft>
                <a:spcPct val="0"/>
              </a:spcAft>
              <a:buClrTx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ca-ES" sz="2000" dirty="0">
                <a:solidFill>
                  <a:srgbClr val="000000"/>
                </a:solidFill>
                <a:latin typeface="Helvetica Neue"/>
                <a:cs typeface="Helvetica Neue"/>
              </a:rPr>
              <a:t>Fabricació i venda de sabons amb oli reciclat</a:t>
            </a:r>
          </a:p>
          <a:p>
            <a:pPr marL="342900" indent="-342900">
              <a:spcAft>
                <a:spcPct val="0"/>
              </a:spcAft>
              <a:buClrTx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ca-ES" sz="2000" dirty="0">
                <a:solidFill>
                  <a:srgbClr val="000000"/>
                </a:solidFill>
                <a:latin typeface="Helvetica Neue"/>
                <a:cs typeface="Helvetica Neue"/>
              </a:rPr>
              <a:t>Creació i edició de contes</a:t>
            </a:r>
          </a:p>
          <a:p>
            <a:pPr marL="342900" indent="-342900">
              <a:spcAft>
                <a:spcPct val="0"/>
              </a:spcAft>
              <a:buClrTx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ca-ES" sz="2000" dirty="0">
                <a:solidFill>
                  <a:srgbClr val="000000"/>
                </a:solidFill>
                <a:latin typeface="Helvetica Neue"/>
                <a:cs typeface="Helvetica Neue"/>
              </a:rPr>
              <a:t>Calendaris i àlbums fotogràfics</a:t>
            </a:r>
          </a:p>
          <a:p>
            <a:pPr marL="342900" indent="-342900">
              <a:spcAft>
                <a:spcPct val="0"/>
              </a:spcAft>
              <a:buClrTx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ca-ES" sz="2000" dirty="0">
                <a:solidFill>
                  <a:srgbClr val="000000"/>
                </a:solidFill>
                <a:latin typeface="Helvetica Neue"/>
                <a:cs typeface="Helvetica Neue"/>
              </a:rPr>
              <a:t>Pastissos per encàrrec per a festes d’aniversari</a:t>
            </a:r>
          </a:p>
          <a:p>
            <a:pPr marL="342900" indent="-342900">
              <a:spcAft>
                <a:spcPct val="0"/>
              </a:spcAft>
              <a:buClrTx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ca-ES" sz="2000" dirty="0">
                <a:solidFill>
                  <a:srgbClr val="000000"/>
                </a:solidFill>
                <a:latin typeface="Helvetica Neue"/>
                <a:cs typeface="Helvetica Neue"/>
              </a:rPr>
              <a:t>Obsequis que l’escola fa als convidats a actes</a:t>
            </a:r>
          </a:p>
          <a:p>
            <a:pPr marL="342900" indent="-342900">
              <a:spcAft>
                <a:spcPct val="0"/>
              </a:spcAft>
              <a:buClrTx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ca-ES" sz="2000" dirty="0">
                <a:solidFill>
                  <a:srgbClr val="000000"/>
                </a:solidFill>
                <a:latin typeface="Helvetica Neue"/>
                <a:cs typeface="Helvetica Neue"/>
              </a:rPr>
              <a:t>Artesania</a:t>
            </a:r>
          </a:p>
          <a:p>
            <a:pPr marL="0" indent="0" eaLnBrk="1" hangingPunct="1">
              <a:spcAft>
                <a:spcPct val="0"/>
              </a:spcAft>
              <a:buClrTx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endParaRPr lang="ca-ES" sz="2000" b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0" indent="0" eaLnBrk="1" hangingPunct="1">
              <a:spcAft>
                <a:spcPct val="0"/>
              </a:spcAft>
              <a:buClrTx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endParaRPr lang="ca-ES" sz="2000" b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0" indent="0">
              <a:spcAft>
                <a:spcPct val="0"/>
              </a:spcAft>
              <a:buClrTx/>
              <a:buFont typeface="Arial" charset="0"/>
              <a:buChar char="•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endParaRPr lang="ca-ES" sz="2000" b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0" indent="0">
              <a:spcAft>
                <a:spcPct val="0"/>
              </a:spcAft>
              <a:buClrTx/>
              <a:buFont typeface="Arial" charset="0"/>
              <a:buChar char="•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endParaRPr lang="ca-ES" sz="2000" b="1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17624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a-ES" sz="4400" b="1" dirty="0" smtClean="0">
                <a:solidFill>
                  <a:srgbClr val="CD0134"/>
                </a:solidFill>
                <a:latin typeface="Helvetica Neue"/>
                <a:cs typeface="Helvetica Neue"/>
              </a:rPr>
              <a:t>COOPERATIVES </a:t>
            </a:r>
            <a:r>
              <a:rPr lang="ca-ES" sz="4400" b="1" dirty="0">
                <a:solidFill>
                  <a:srgbClr val="CD0134"/>
                </a:solidFill>
                <a:latin typeface="Helvetica Neue"/>
                <a:cs typeface="Helvetica Neue"/>
              </a:rPr>
              <a:t>D’ALUMNES</a:t>
            </a:r>
            <a:br>
              <a:rPr lang="ca-ES" sz="4400" b="1" dirty="0">
                <a:solidFill>
                  <a:srgbClr val="CD0134"/>
                </a:solidFill>
                <a:latin typeface="Helvetica Neue"/>
                <a:cs typeface="Helvetica Neue"/>
              </a:rPr>
            </a:br>
            <a:r>
              <a:rPr lang="ca-ES" sz="2400" dirty="0">
                <a:solidFill>
                  <a:srgbClr val="CD0134"/>
                </a:solidFill>
                <a:latin typeface="Helvetica Neue"/>
                <a:cs typeface="Helvetica Neue"/>
              </a:rPr>
              <a:t>Programa </a:t>
            </a:r>
            <a:r>
              <a:rPr lang="ca-ES" sz="2400" dirty="0" err="1">
                <a:solidFill>
                  <a:srgbClr val="CD0134"/>
                </a:solidFill>
                <a:latin typeface="Helvetica Neue"/>
                <a:cs typeface="Helvetica Neue"/>
              </a:rPr>
              <a:t>Aracoop</a:t>
            </a:r>
            <a:endParaRPr lang="en-US" sz="2400" dirty="0">
              <a:solidFill>
                <a:srgbClr val="CD0134"/>
              </a:solidFill>
              <a:latin typeface="Helvetica Neue"/>
              <a:cs typeface="Helvetica Neue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spcAft>
                <a:spcPct val="0"/>
              </a:spcAft>
              <a:buClr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ca-ES" sz="2000" b="1" dirty="0">
                <a:solidFill>
                  <a:srgbClr val="000000"/>
                </a:solidFill>
                <a:latin typeface="Helvetica Neue"/>
                <a:cs typeface="Helvetica Neue"/>
              </a:rPr>
              <a:t>A TALL D’EXEMPLE</a:t>
            </a:r>
            <a:r>
              <a:rPr lang="ca-ES" sz="2000" b="1" dirty="0" smtClean="0">
                <a:solidFill>
                  <a:srgbClr val="000000"/>
                </a:solidFill>
                <a:latin typeface="Helvetica Neue"/>
                <a:cs typeface="Helvetica Neue"/>
              </a:rPr>
              <a:t>:</a:t>
            </a:r>
            <a:endParaRPr lang="ca-ES" sz="2000" b="1" dirty="0">
              <a:solidFill>
                <a:srgbClr val="000000"/>
              </a:solidFill>
              <a:latin typeface="Helvetica Neue"/>
              <a:cs typeface="Helvetica Neue"/>
            </a:endParaRPr>
          </a:p>
          <a:p>
            <a:pPr marL="0" indent="0" eaLnBrk="1" hangingPunct="1">
              <a:spcAft>
                <a:spcPct val="0"/>
              </a:spcAft>
              <a:buClr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ca-ES" sz="2000" dirty="0">
                <a:solidFill>
                  <a:srgbClr val="000000"/>
                </a:solidFill>
                <a:latin typeface="Helvetica Neue"/>
                <a:cs typeface="Helvetica Neue"/>
              </a:rPr>
              <a:t>Cooperatives d’activitats</a:t>
            </a:r>
            <a:r>
              <a:rPr lang="ca-ES" sz="2000" dirty="0" smtClean="0">
                <a:solidFill>
                  <a:srgbClr val="000000"/>
                </a:solidFill>
                <a:latin typeface="Helvetica Neue"/>
                <a:cs typeface="Helvetica Neue"/>
              </a:rPr>
              <a:t>:</a:t>
            </a:r>
            <a:endParaRPr lang="ca-ES" sz="2000" dirty="0">
              <a:solidFill>
                <a:srgbClr val="000000"/>
              </a:solidFill>
              <a:latin typeface="Helvetica Neue"/>
              <a:cs typeface="Helvetica Neue"/>
            </a:endParaRPr>
          </a:p>
          <a:p>
            <a:pPr marL="342900" indent="-342900">
              <a:spcAft>
                <a:spcPct val="0"/>
              </a:spcAft>
              <a:buClrTx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ca-ES" sz="2000" dirty="0">
                <a:solidFill>
                  <a:srgbClr val="000000"/>
                </a:solidFill>
                <a:latin typeface="Helvetica Neue"/>
                <a:cs typeface="Helvetica Neue"/>
              </a:rPr>
              <a:t>Tallers per a infants que es queden al migdia o per a les festes tradicionals.</a:t>
            </a:r>
          </a:p>
          <a:p>
            <a:pPr marL="342900" indent="-342900">
              <a:spcAft>
                <a:spcPct val="0"/>
              </a:spcAft>
              <a:buClrTx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ca-ES" sz="2000" dirty="0">
                <a:solidFill>
                  <a:srgbClr val="000000"/>
                </a:solidFill>
                <a:latin typeface="Helvetica Neue"/>
                <a:cs typeface="Helvetica Neue"/>
              </a:rPr>
              <a:t>Activitats amb finalitats solidàries ( Marató de TV3, Banc d’aliments, Banc de sang, </a:t>
            </a:r>
            <a:r>
              <a:rPr lang="ca-ES" sz="2000" dirty="0" err="1">
                <a:solidFill>
                  <a:srgbClr val="000000"/>
                </a:solidFill>
                <a:latin typeface="Helvetica Neue"/>
                <a:cs typeface="Helvetica Neue"/>
              </a:rPr>
              <a:t>etc</a:t>
            </a:r>
            <a:r>
              <a:rPr lang="ca-ES" sz="2000" dirty="0">
                <a:solidFill>
                  <a:srgbClr val="000000"/>
                </a:solidFill>
                <a:latin typeface="Helvetica Neue"/>
                <a:cs typeface="Helvetica Neue"/>
              </a:rPr>
              <a:t>).</a:t>
            </a:r>
          </a:p>
          <a:p>
            <a:pPr marL="342900" indent="-342900">
              <a:spcAft>
                <a:spcPct val="0"/>
              </a:spcAft>
              <a:buClrTx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ca-ES" sz="2000" dirty="0">
                <a:solidFill>
                  <a:srgbClr val="000000"/>
                </a:solidFill>
                <a:latin typeface="Helvetica Neue"/>
                <a:cs typeface="Helvetica Neue"/>
              </a:rPr>
              <a:t>Dinamització i ambientació de festes i activitats de l’escola</a:t>
            </a:r>
          </a:p>
          <a:p>
            <a:pPr marL="342900" indent="-342900">
              <a:spcAft>
                <a:spcPct val="0"/>
              </a:spcAft>
              <a:buClrTx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ca-ES" sz="2000" dirty="0">
                <a:solidFill>
                  <a:srgbClr val="000000"/>
                </a:solidFill>
                <a:latin typeface="Helvetica Neue"/>
                <a:cs typeface="Helvetica Neue"/>
              </a:rPr>
              <a:t>Jocs tradicionals</a:t>
            </a:r>
          </a:p>
          <a:p>
            <a:pPr marL="342900" indent="-342900">
              <a:spcAft>
                <a:spcPct val="0"/>
              </a:spcAft>
              <a:buClrTx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ca-ES" sz="2000" dirty="0">
                <a:solidFill>
                  <a:srgbClr val="000000"/>
                </a:solidFill>
                <a:latin typeface="Helvetica Neue"/>
                <a:cs typeface="Helvetica Neue"/>
              </a:rPr>
              <a:t>Grups de teatre</a:t>
            </a:r>
          </a:p>
          <a:p>
            <a:pPr marL="342900" indent="-342900">
              <a:spcAft>
                <a:spcPct val="0"/>
              </a:spcAft>
              <a:buClrTx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ca-ES" sz="2000" dirty="0">
                <a:solidFill>
                  <a:srgbClr val="000000"/>
                </a:solidFill>
                <a:latin typeface="Helvetica Neue"/>
                <a:cs typeface="Helvetica Neue"/>
              </a:rPr>
              <a:t>Altres activitats puntuals ( rosa anònima, túnel del  terror, campionats esportius, dònut solidari, </a:t>
            </a:r>
            <a:r>
              <a:rPr lang="ca-ES" sz="2000" dirty="0" err="1">
                <a:solidFill>
                  <a:srgbClr val="000000"/>
                </a:solidFill>
                <a:latin typeface="Helvetica Neue"/>
                <a:cs typeface="Helvetica Neue"/>
              </a:rPr>
              <a:t>etc</a:t>
            </a:r>
            <a:r>
              <a:rPr lang="ca-ES" sz="2000" dirty="0">
                <a:solidFill>
                  <a:srgbClr val="000000"/>
                </a:solidFill>
                <a:latin typeface="Helvetica Neue"/>
                <a:cs typeface="Helvetica Neue"/>
              </a:rPr>
              <a:t>).</a:t>
            </a:r>
          </a:p>
          <a:p>
            <a:pPr marL="342900" indent="-342900">
              <a:spcAft>
                <a:spcPct val="0"/>
              </a:spcAft>
              <a:buClrTx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ca-ES" sz="2000" dirty="0">
                <a:solidFill>
                  <a:srgbClr val="000000"/>
                </a:solidFill>
                <a:latin typeface="Helvetica Neue"/>
                <a:cs typeface="Helvetica Neue"/>
              </a:rPr>
              <a:t>Dinamització musical.</a:t>
            </a:r>
          </a:p>
          <a:p>
            <a:pPr marL="342900" indent="-342900">
              <a:spcAft>
                <a:spcPct val="0"/>
              </a:spcAft>
              <a:buClrTx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ca-ES" sz="2000" dirty="0">
                <a:solidFill>
                  <a:srgbClr val="000000"/>
                </a:solidFill>
                <a:latin typeface="Helvetica Neue"/>
                <a:cs typeface="Helvetica Neue"/>
              </a:rPr>
              <a:t>Activitats per als barris on s’ubica el centre</a:t>
            </a:r>
          </a:p>
          <a:p>
            <a:pPr marL="0" indent="0" eaLnBrk="1" hangingPunct="1">
              <a:spcAft>
                <a:spcPct val="0"/>
              </a:spcAft>
              <a:buClrTx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endParaRPr lang="ca-ES" sz="2000" b="1" dirty="0">
              <a:solidFill>
                <a:srgbClr val="000000"/>
              </a:solidFill>
              <a:latin typeface="Helvetica Neue"/>
              <a:cs typeface="Helvetica Neue"/>
            </a:endParaRPr>
          </a:p>
          <a:p>
            <a:pPr marL="0" indent="0" eaLnBrk="1" hangingPunct="1">
              <a:spcAft>
                <a:spcPct val="0"/>
              </a:spcAft>
              <a:buClrTx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endParaRPr lang="ca-ES" sz="2000" b="1" dirty="0">
              <a:solidFill>
                <a:srgbClr val="000000"/>
              </a:solidFill>
              <a:latin typeface="Helvetica Neue"/>
              <a:cs typeface="Helvetica Neue"/>
            </a:endParaRPr>
          </a:p>
          <a:p>
            <a:pPr marL="0" indent="0" eaLnBrk="1" hangingPunct="1">
              <a:spcAft>
                <a:spcPct val="0"/>
              </a:spcAft>
              <a:buClrTx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endParaRPr lang="ca-ES" sz="2000" b="1" dirty="0">
              <a:solidFill>
                <a:srgbClr val="000000"/>
              </a:solidFill>
              <a:latin typeface="Helvetica Neue"/>
              <a:cs typeface="Helvetica Neue"/>
            </a:endParaRPr>
          </a:p>
          <a:p>
            <a:pPr marL="0" indent="0">
              <a:spcAft>
                <a:spcPct val="0"/>
              </a:spcAft>
              <a:buClrTx/>
              <a:buFont typeface="Arial" charset="0"/>
              <a:buChar char="•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endParaRPr lang="ca-ES" sz="2000" b="1" dirty="0">
              <a:solidFill>
                <a:srgbClr val="000000"/>
              </a:solidFill>
              <a:latin typeface="Helvetica Neue"/>
              <a:cs typeface="Helvetica Neue"/>
            </a:endParaRPr>
          </a:p>
          <a:p>
            <a:pPr marL="0" indent="0">
              <a:spcAft>
                <a:spcPct val="0"/>
              </a:spcAft>
              <a:buClrTx/>
              <a:buFont typeface="Arial" charset="0"/>
              <a:buChar char="•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endParaRPr lang="ca-ES" sz="2000" b="1" dirty="0">
              <a:solidFill>
                <a:srgbClr val="000000"/>
              </a:solidFill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496784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a-ES" sz="1800" dirty="0">
                <a:solidFill>
                  <a:schemeClr val="tx1"/>
                </a:solidFill>
                <a:latin typeface="Helvetica Neue"/>
                <a:cs typeface="Helvetica Neue"/>
              </a:rPr>
              <a:t>El funcionament de la cooperativa d’alumnes ha de servir per treballar </a:t>
            </a:r>
            <a:r>
              <a:rPr lang="ca-ES" sz="1800" b="1" dirty="0">
                <a:solidFill>
                  <a:schemeClr val="tx1"/>
                </a:solidFill>
                <a:latin typeface="Helvetica Neue"/>
                <a:cs typeface="Helvetica Neue"/>
              </a:rPr>
              <a:t>la creativitat, l’emprenedoria</a:t>
            </a:r>
            <a:r>
              <a:rPr lang="ca-ES" sz="1800" dirty="0">
                <a:solidFill>
                  <a:schemeClr val="tx1"/>
                </a:solidFill>
                <a:latin typeface="Helvetica Neue"/>
                <a:cs typeface="Helvetica Neue"/>
              </a:rPr>
              <a:t> </a:t>
            </a:r>
            <a:r>
              <a:rPr lang="ca-ES" sz="1800" b="1" dirty="0">
                <a:solidFill>
                  <a:schemeClr val="tx1"/>
                </a:solidFill>
                <a:latin typeface="Helvetica Neue"/>
                <a:cs typeface="Helvetica Neue"/>
              </a:rPr>
              <a:t>i els valors cooperatius.</a:t>
            </a:r>
            <a:endParaRPr lang="ca-ES" sz="1800" dirty="0">
              <a:solidFill>
                <a:schemeClr val="tx1"/>
              </a:solidFill>
              <a:latin typeface="Helvetica Neue"/>
              <a:cs typeface="Helvetica Neue"/>
            </a:endParaRPr>
          </a:p>
          <a:p>
            <a:pPr marL="0" indent="0" algn="just">
              <a:buClr>
                <a:srgbClr val="CD0134"/>
              </a:buClr>
              <a:buFont typeface="Symbol" charset="0"/>
              <a:buChar char=""/>
            </a:pPr>
            <a:r>
              <a:rPr lang="ca-ES" sz="1800" b="1" dirty="0">
                <a:solidFill>
                  <a:srgbClr val="CD0134"/>
                </a:solidFill>
                <a:latin typeface="Helvetica Neue"/>
                <a:cs typeface="Helvetica Neue"/>
              </a:rPr>
              <a:t>Creativitat: </a:t>
            </a:r>
            <a:r>
              <a:rPr lang="ca-ES" sz="1800" dirty="0">
                <a:solidFill>
                  <a:schemeClr val="tx1"/>
                </a:solidFill>
                <a:latin typeface="Helvetica Neue"/>
                <a:cs typeface="Helvetica Neue"/>
              </a:rPr>
              <a:t>La creativitat és l’habilitat d’inventar i desenvolupar idees noves i originals. Significa posseir la capacitat de trobar solucions a problemes de forma original i creativa. La creativitat no només s’expressa en la resolució de problemes, sinó també, en la localització d’aquests. El procés creatiu implica la interacció de les funcions següents: pensar, percebre, sentir i intuir.</a:t>
            </a:r>
          </a:p>
          <a:p>
            <a:pPr marL="0" indent="0" algn="just">
              <a:buClr>
                <a:srgbClr val="CD0134"/>
              </a:buClr>
              <a:buSzTx/>
              <a:buFont typeface="Symbol" charset="0"/>
              <a:buChar char=""/>
            </a:pPr>
            <a:r>
              <a:rPr lang="ca-ES" sz="1800" b="1" dirty="0">
                <a:solidFill>
                  <a:srgbClr val="CD0134"/>
                </a:solidFill>
                <a:latin typeface="Helvetica Neue"/>
                <a:cs typeface="Helvetica Neue"/>
              </a:rPr>
              <a:t>Formació en emprenedoria. </a:t>
            </a:r>
            <a:r>
              <a:rPr lang="ca-ES" sz="1800" dirty="0">
                <a:solidFill>
                  <a:schemeClr val="tx1"/>
                </a:solidFill>
                <a:latin typeface="Helvetica Neue"/>
                <a:cs typeface="Helvetica Neue"/>
              </a:rPr>
              <a:t>El futur professional dels/de les joves que avui dia es troben encara en el sistema educatiu dependrà més de si mateixos, i de la capacitat de compartir un projecte amb altres persones, que no pas d’un tercer – empresa o administració- que els hi doni feina.</a:t>
            </a:r>
          </a:p>
          <a:p>
            <a:pPr marL="0" indent="0" algn="just">
              <a:buClr>
                <a:srgbClr val="CD0134"/>
              </a:buClr>
              <a:buSzTx/>
              <a:buFont typeface="Symbol" charset="0"/>
              <a:buChar char=""/>
            </a:pPr>
            <a:r>
              <a:rPr lang="ca-ES" sz="1800" b="1" dirty="0">
                <a:solidFill>
                  <a:srgbClr val="CD0134"/>
                </a:solidFill>
                <a:latin typeface="Helvetica Neue"/>
                <a:cs typeface="Helvetica Neue"/>
              </a:rPr>
              <a:t>Divulgació dels valors i principis cooperatius</a:t>
            </a:r>
            <a:r>
              <a:rPr lang="ca-ES" sz="1800" dirty="0">
                <a:solidFill>
                  <a:srgbClr val="CD0134"/>
                </a:solidFill>
                <a:latin typeface="Helvetica Neue"/>
                <a:cs typeface="Helvetica Neue"/>
              </a:rPr>
              <a:t>. </a:t>
            </a:r>
            <a:r>
              <a:rPr lang="ca-ES" sz="1800" dirty="0">
                <a:solidFill>
                  <a:schemeClr val="tx1"/>
                </a:solidFill>
                <a:latin typeface="Helvetica Neue"/>
                <a:cs typeface="Helvetica Neue"/>
              </a:rPr>
              <a:t>Són valors universals i útils per a desenvolupar-se en el nostre entorn; gestió democràtica, autoajuda, responsabilitat social i ambiental, auto-responsabilitat, justícia, equitat, solidaritat, transparència i honestedat. S’aprenen valors incorporats en la pràctica, no s’ensenyen en abstracte si volem que realment aquests valors els incorporin a la seva ètica.</a:t>
            </a:r>
          </a:p>
          <a:p>
            <a:endParaRPr lang="en-US" sz="1800" dirty="0">
              <a:latin typeface="Helvetica Neue"/>
              <a:cs typeface="Helvetica Neue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a-ES" sz="4400" b="1" dirty="0">
                <a:solidFill>
                  <a:srgbClr val="CD0134"/>
                </a:solidFill>
                <a:latin typeface="Helvetica Neue"/>
                <a:cs typeface="Helvetica Neue"/>
              </a:rPr>
              <a:t>PER QUÈ FEM UNA COOPERATIVES D’ALUMNES?</a:t>
            </a:r>
            <a:endParaRPr lang="en-US" sz="4400" dirty="0">
              <a:solidFill>
                <a:srgbClr val="CD0134"/>
              </a:solidFill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8250117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a-ES" sz="4400" b="1" dirty="0" smtClean="0">
                <a:solidFill>
                  <a:srgbClr val="CD0134"/>
                </a:solidFill>
                <a:latin typeface="Helvetica Neue"/>
                <a:cs typeface="Helvetica Neue"/>
              </a:rPr>
              <a:t>COOPERATIVES </a:t>
            </a:r>
            <a:r>
              <a:rPr lang="ca-ES" sz="4400" b="1" dirty="0">
                <a:solidFill>
                  <a:srgbClr val="CD0134"/>
                </a:solidFill>
                <a:latin typeface="Helvetica Neue"/>
                <a:cs typeface="Helvetica Neue"/>
              </a:rPr>
              <a:t>D’ALUMNES</a:t>
            </a:r>
            <a:br>
              <a:rPr lang="ca-ES" sz="4400" b="1" dirty="0">
                <a:solidFill>
                  <a:srgbClr val="CD0134"/>
                </a:solidFill>
                <a:latin typeface="Helvetica Neue"/>
                <a:cs typeface="Helvetica Neue"/>
              </a:rPr>
            </a:br>
            <a:r>
              <a:rPr lang="ca-ES" sz="2400" dirty="0">
                <a:solidFill>
                  <a:srgbClr val="CD0134"/>
                </a:solidFill>
                <a:latin typeface="Helvetica Neue"/>
                <a:cs typeface="Helvetica Neue"/>
              </a:rPr>
              <a:t>Programa </a:t>
            </a:r>
            <a:r>
              <a:rPr lang="ca-ES" sz="2400" dirty="0" err="1">
                <a:solidFill>
                  <a:srgbClr val="CD0134"/>
                </a:solidFill>
                <a:latin typeface="Helvetica Neue"/>
                <a:cs typeface="Helvetica Neue"/>
              </a:rPr>
              <a:t>Aracoop</a:t>
            </a:r>
            <a:endParaRPr lang="en-US" sz="2400" dirty="0">
              <a:solidFill>
                <a:srgbClr val="CD0134"/>
              </a:solidFill>
              <a:latin typeface="Helvetica Neue"/>
              <a:cs typeface="Helvetica Neue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spcAft>
                <a:spcPct val="0"/>
              </a:spcAft>
              <a:buClr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ca-ES" sz="2000" b="1" dirty="0">
                <a:solidFill>
                  <a:srgbClr val="000000"/>
                </a:solidFill>
                <a:latin typeface="Helvetica Neue"/>
                <a:cs typeface="Helvetica Neue"/>
              </a:rPr>
              <a:t>A TALL D’EXEMPLE</a:t>
            </a:r>
            <a:r>
              <a:rPr lang="ca-ES" sz="2000" b="1" dirty="0" smtClean="0">
                <a:solidFill>
                  <a:srgbClr val="000000"/>
                </a:solidFill>
                <a:latin typeface="Helvetica Neue"/>
                <a:cs typeface="Helvetica Neue"/>
              </a:rPr>
              <a:t>:</a:t>
            </a:r>
            <a:endParaRPr lang="ca-ES" sz="2000" b="1" dirty="0">
              <a:solidFill>
                <a:srgbClr val="000000"/>
              </a:solidFill>
              <a:latin typeface="Helvetica Neue"/>
              <a:cs typeface="Helvetica Neue"/>
            </a:endParaRPr>
          </a:p>
          <a:p>
            <a:pPr marL="0" indent="0" eaLnBrk="1" hangingPunct="1">
              <a:spcAft>
                <a:spcPct val="0"/>
              </a:spcAft>
              <a:buClr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ca-ES" sz="2000" dirty="0">
                <a:solidFill>
                  <a:srgbClr val="000000"/>
                </a:solidFill>
                <a:latin typeface="Helvetica Neue"/>
                <a:cs typeface="Helvetica Neue"/>
              </a:rPr>
              <a:t>Cooperatives de serveis </a:t>
            </a:r>
            <a:r>
              <a:rPr lang="ca-ES" sz="2000" dirty="0" smtClean="0">
                <a:solidFill>
                  <a:srgbClr val="000000"/>
                </a:solidFill>
                <a:latin typeface="Helvetica Neue"/>
                <a:cs typeface="Helvetica Neue"/>
              </a:rPr>
              <a:t>:</a:t>
            </a:r>
            <a:endParaRPr lang="ca-ES" sz="2000" dirty="0">
              <a:solidFill>
                <a:srgbClr val="000000"/>
              </a:solidFill>
              <a:latin typeface="Helvetica Neue"/>
              <a:cs typeface="Helvetica Neue"/>
            </a:endParaRPr>
          </a:p>
          <a:p>
            <a:pPr marL="342900" indent="-342900">
              <a:spcAft>
                <a:spcPct val="0"/>
              </a:spcAft>
              <a:buClrTx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ca-ES" sz="2000" dirty="0">
                <a:solidFill>
                  <a:srgbClr val="000000"/>
                </a:solidFill>
                <a:latin typeface="Helvetica Neue"/>
                <a:cs typeface="Helvetica Neue"/>
              </a:rPr>
              <a:t>Suport al monitoratge en el temps del migdia</a:t>
            </a:r>
          </a:p>
          <a:p>
            <a:pPr marL="342900" indent="-342900">
              <a:spcAft>
                <a:spcPct val="0"/>
              </a:spcAft>
              <a:buClrTx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ca-ES" sz="2000" dirty="0">
                <a:solidFill>
                  <a:srgbClr val="000000"/>
                </a:solidFill>
                <a:latin typeface="Helvetica Neue"/>
                <a:cs typeface="Helvetica Neue"/>
              </a:rPr>
              <a:t>Logística per als actes que es realitzen a l’escola</a:t>
            </a:r>
          </a:p>
          <a:p>
            <a:pPr marL="342900" indent="-342900">
              <a:spcAft>
                <a:spcPct val="0"/>
              </a:spcAft>
              <a:buClrTx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ca-ES" sz="2000" dirty="0">
                <a:solidFill>
                  <a:srgbClr val="000000"/>
                </a:solidFill>
                <a:latin typeface="Helvetica Neue"/>
                <a:cs typeface="Helvetica Neue"/>
              </a:rPr>
              <a:t>Petits manteniments</a:t>
            </a:r>
          </a:p>
          <a:p>
            <a:pPr marL="342900" indent="-342900">
              <a:spcAft>
                <a:spcPct val="0"/>
              </a:spcAft>
              <a:buClrTx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ca-ES" sz="2000" dirty="0">
                <a:solidFill>
                  <a:srgbClr val="000000"/>
                </a:solidFill>
                <a:latin typeface="Helvetica Neue"/>
                <a:cs typeface="Helvetica Neue"/>
              </a:rPr>
              <a:t>Manteniment de l’hort i les plantes de l’escola</a:t>
            </a:r>
          </a:p>
          <a:p>
            <a:pPr marL="342900" indent="-342900">
              <a:spcAft>
                <a:spcPct val="0"/>
              </a:spcAft>
              <a:buClrTx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ca-ES" sz="2000" dirty="0">
                <a:solidFill>
                  <a:srgbClr val="000000"/>
                </a:solidFill>
                <a:latin typeface="Helvetica Neue"/>
                <a:cs typeface="Helvetica Neue"/>
              </a:rPr>
              <a:t>Càtering i bars dels actes festius</a:t>
            </a:r>
          </a:p>
          <a:p>
            <a:pPr marL="342900" indent="-342900">
              <a:spcAft>
                <a:spcPct val="0"/>
              </a:spcAft>
              <a:buClrTx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ca-ES" sz="2000" dirty="0">
                <a:solidFill>
                  <a:srgbClr val="000000"/>
                </a:solidFill>
                <a:latin typeface="Helvetica Neue"/>
                <a:cs typeface="Helvetica Neue"/>
              </a:rPr>
              <a:t>Altres serveis que es pactin amb l’escola o l’institut</a:t>
            </a:r>
          </a:p>
          <a:p>
            <a:pPr marL="0" indent="0" eaLnBrk="1" hangingPunct="1">
              <a:spcAft>
                <a:spcPct val="0"/>
              </a:spcAft>
              <a:buClr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endParaRPr lang="ca-ES" sz="2000" b="1" dirty="0">
              <a:solidFill>
                <a:srgbClr val="000000"/>
              </a:solidFill>
              <a:latin typeface="Helvetica Neue"/>
              <a:cs typeface="Helvetica Neue"/>
            </a:endParaRPr>
          </a:p>
          <a:p>
            <a:pPr marL="0" indent="0" eaLnBrk="1" hangingPunct="1">
              <a:spcAft>
                <a:spcPct val="0"/>
              </a:spcAft>
              <a:buClrTx/>
              <a:buFontTx/>
              <a:buChar char="-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endParaRPr lang="ca-ES" sz="2000" b="1" dirty="0">
              <a:solidFill>
                <a:srgbClr val="000000"/>
              </a:solidFill>
              <a:latin typeface="Helvetica Neue"/>
              <a:cs typeface="Helvetica Neue"/>
            </a:endParaRPr>
          </a:p>
          <a:p>
            <a:pPr marL="0" indent="0" eaLnBrk="1" hangingPunct="1">
              <a:spcAft>
                <a:spcPct val="0"/>
              </a:spcAft>
              <a:buClrTx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endParaRPr lang="ca-ES" sz="2000" b="1" dirty="0">
              <a:solidFill>
                <a:srgbClr val="000000"/>
              </a:solidFill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6167063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a-ES" sz="4400" b="1" dirty="0" smtClean="0">
                <a:solidFill>
                  <a:srgbClr val="CD0134"/>
                </a:solidFill>
                <a:latin typeface="Helvetica Neue"/>
                <a:cs typeface="Helvetica Neue"/>
              </a:rPr>
              <a:t>COOPERATIVES D’ALUMNES</a:t>
            </a:r>
            <a:r>
              <a:rPr lang="ca-ES" sz="5400" b="1" dirty="0" smtClean="0">
                <a:solidFill>
                  <a:srgbClr val="CD0134"/>
                </a:solidFill>
                <a:latin typeface="Helvetica Neue"/>
                <a:cs typeface="Helvetica Neue"/>
              </a:rPr>
              <a:t/>
            </a:r>
            <a:br>
              <a:rPr lang="ca-ES" sz="5400" b="1" dirty="0" smtClean="0">
                <a:solidFill>
                  <a:srgbClr val="CD0134"/>
                </a:solidFill>
                <a:latin typeface="Helvetica Neue"/>
                <a:cs typeface="Helvetica Neue"/>
              </a:rPr>
            </a:br>
            <a:r>
              <a:rPr lang="ca-ES" sz="3600" dirty="0" smtClean="0">
                <a:solidFill>
                  <a:srgbClr val="CD0134"/>
                </a:solidFill>
                <a:latin typeface="Helvetica Neue"/>
                <a:cs typeface="Helvetica Neue"/>
              </a:rPr>
              <a:t>Programa </a:t>
            </a:r>
            <a:r>
              <a:rPr lang="ca-ES" sz="3600" dirty="0" err="1" smtClean="0">
                <a:solidFill>
                  <a:srgbClr val="CD0134"/>
                </a:solidFill>
                <a:latin typeface="Helvetica Neue"/>
                <a:cs typeface="Helvetica Neue"/>
              </a:rPr>
              <a:t>Aracoop</a:t>
            </a:r>
            <a:endParaRPr lang="en-US" sz="4800" dirty="0">
              <a:solidFill>
                <a:srgbClr val="CD0134"/>
              </a:solidFill>
              <a:latin typeface="Helvetica Neue"/>
              <a:cs typeface="Helvetica Neue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spcAft>
                <a:spcPct val="0"/>
              </a:spcAft>
              <a:buClr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ca-ES" sz="2000" b="1" dirty="0">
                <a:solidFill>
                  <a:srgbClr val="000000"/>
                </a:solidFill>
                <a:latin typeface="Helvetica Neue"/>
                <a:cs typeface="Helvetica Neue"/>
              </a:rPr>
              <a:t>FASES DEL PROJECTE</a:t>
            </a:r>
          </a:p>
          <a:p>
            <a:pPr marL="0" indent="0" eaLnBrk="1" hangingPunct="1">
              <a:spcAft>
                <a:spcPct val="0"/>
              </a:spcAft>
              <a:buClrTx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endParaRPr lang="ca-ES" sz="2000" b="1" dirty="0">
              <a:solidFill>
                <a:srgbClr val="000000"/>
              </a:solidFill>
              <a:latin typeface="Helvetica Neue"/>
              <a:cs typeface="Helvetica Neue"/>
            </a:endParaRPr>
          </a:p>
          <a:p>
            <a:pPr marL="0" indent="0" eaLnBrk="1" hangingPunct="1">
              <a:spcAft>
                <a:spcPct val="0"/>
              </a:spcAft>
              <a:buClr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ca-ES" sz="2000" b="1" dirty="0" smtClean="0">
                <a:solidFill>
                  <a:srgbClr val="CD0134"/>
                </a:solidFill>
                <a:latin typeface="Helvetica Neue"/>
                <a:cs typeface="Helvetica Neue"/>
              </a:rPr>
              <a:t>FASE </a:t>
            </a:r>
            <a:r>
              <a:rPr lang="ca-ES" sz="2000" b="1" dirty="0">
                <a:solidFill>
                  <a:srgbClr val="CD0134"/>
                </a:solidFill>
                <a:latin typeface="Helvetica Neue"/>
                <a:cs typeface="Helvetica Neue"/>
              </a:rPr>
              <a:t>1: </a:t>
            </a:r>
            <a:r>
              <a:rPr lang="ca-ES" sz="2000" dirty="0">
                <a:solidFill>
                  <a:srgbClr val="000000"/>
                </a:solidFill>
                <a:latin typeface="Helvetica Neue"/>
                <a:cs typeface="Helvetica Neue"/>
              </a:rPr>
              <a:t>Posar en marxa la cooperativa</a:t>
            </a:r>
          </a:p>
          <a:p>
            <a:pPr marL="0" indent="0" eaLnBrk="1" hangingPunct="1">
              <a:spcAft>
                <a:spcPct val="0"/>
              </a:spcAft>
              <a:buClrTx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endParaRPr lang="ca-ES" sz="2000" b="1" dirty="0">
              <a:solidFill>
                <a:srgbClr val="000000"/>
              </a:solidFill>
              <a:latin typeface="Helvetica Neue"/>
              <a:cs typeface="Helvetica Neue"/>
            </a:endParaRPr>
          </a:p>
          <a:p>
            <a:pPr marL="0" indent="0" eaLnBrk="1" hangingPunct="1">
              <a:spcAft>
                <a:spcPct val="0"/>
              </a:spcAft>
              <a:buClr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ca-ES" sz="2000" b="1" dirty="0">
                <a:solidFill>
                  <a:srgbClr val="CD0134"/>
                </a:solidFill>
                <a:latin typeface="Helvetica Neue"/>
                <a:cs typeface="Helvetica Neue"/>
              </a:rPr>
              <a:t>FASE 2: </a:t>
            </a:r>
            <a:r>
              <a:rPr lang="ca-ES" sz="2000" dirty="0">
                <a:solidFill>
                  <a:srgbClr val="000000"/>
                </a:solidFill>
                <a:latin typeface="Helvetica Neue"/>
                <a:cs typeface="Helvetica Neue"/>
              </a:rPr>
              <a:t>Iniciar l’activitat econòmica de la Cooperativa</a:t>
            </a:r>
          </a:p>
          <a:p>
            <a:pPr marL="0" indent="0" eaLnBrk="1" hangingPunct="1">
              <a:spcAft>
                <a:spcPct val="0"/>
              </a:spcAft>
              <a:buClrTx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endParaRPr lang="ca-ES" sz="2000" b="1" dirty="0">
              <a:solidFill>
                <a:srgbClr val="000000"/>
              </a:solidFill>
              <a:latin typeface="Helvetica Neue"/>
              <a:cs typeface="Helvetica Neue"/>
            </a:endParaRPr>
          </a:p>
          <a:p>
            <a:pPr marL="0" indent="0" eaLnBrk="1" hangingPunct="1">
              <a:spcAft>
                <a:spcPct val="0"/>
              </a:spcAft>
              <a:buClr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ca-ES" sz="2000" b="1" dirty="0">
                <a:solidFill>
                  <a:srgbClr val="CD0134"/>
                </a:solidFill>
                <a:latin typeface="Helvetica Neue"/>
                <a:cs typeface="Helvetica Neue"/>
              </a:rPr>
              <a:t>FASE 3: </a:t>
            </a:r>
            <a:r>
              <a:rPr lang="ca-ES" sz="2000" dirty="0">
                <a:solidFill>
                  <a:srgbClr val="000000"/>
                </a:solidFill>
                <a:latin typeface="Helvetica Neue"/>
                <a:cs typeface="Helvetica Neue"/>
              </a:rPr>
              <a:t>Avaluar els resultats de l’activitat econòmica i del projecte socioempresarial</a:t>
            </a:r>
          </a:p>
          <a:p>
            <a:pPr marL="0" indent="0" eaLnBrk="1" hangingPunct="1">
              <a:spcAft>
                <a:spcPct val="0"/>
              </a:spcAft>
              <a:buClrTx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endParaRPr lang="ca-ES" sz="2000" b="1" dirty="0">
              <a:solidFill>
                <a:srgbClr val="000000"/>
              </a:solidFill>
              <a:latin typeface="Helvetica Neue"/>
              <a:cs typeface="Helvetica Neue"/>
            </a:endParaRPr>
          </a:p>
          <a:p>
            <a:pPr marL="0" indent="0" eaLnBrk="1" hangingPunct="1">
              <a:spcAft>
                <a:spcPct val="0"/>
              </a:spcAft>
              <a:buClr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ca-ES" sz="2000" b="1" dirty="0">
                <a:solidFill>
                  <a:srgbClr val="CD0134"/>
                </a:solidFill>
                <a:latin typeface="Helvetica Neue"/>
                <a:cs typeface="Helvetica Neue"/>
              </a:rPr>
              <a:t>FASE 4: </a:t>
            </a:r>
            <a:r>
              <a:rPr lang="ca-ES" sz="2000" dirty="0">
                <a:solidFill>
                  <a:srgbClr val="000000"/>
                </a:solidFill>
                <a:latin typeface="Helvetica Neue"/>
                <a:cs typeface="Helvetica Neue"/>
              </a:rPr>
              <a:t>Si s’escau,</a:t>
            </a:r>
            <a:r>
              <a:rPr lang="ca-ES" sz="2000" b="1" dirty="0">
                <a:solidFill>
                  <a:srgbClr val="000000"/>
                </a:solidFill>
                <a:latin typeface="Helvetica Neue"/>
                <a:cs typeface="Helvetica Neue"/>
              </a:rPr>
              <a:t> </a:t>
            </a:r>
            <a:r>
              <a:rPr lang="ca-ES" sz="2000" dirty="0">
                <a:solidFill>
                  <a:srgbClr val="000000"/>
                </a:solidFill>
                <a:latin typeface="Helvetica Neue"/>
                <a:cs typeface="Helvetica Neue"/>
              </a:rPr>
              <a:t>Donar continuïtat a l’experiència cooperativa</a:t>
            </a:r>
            <a:endParaRPr lang="ca-ES" sz="2000" b="1" dirty="0">
              <a:solidFill>
                <a:srgbClr val="000000"/>
              </a:solidFill>
              <a:latin typeface="Helvetica Neue"/>
              <a:cs typeface="Helvetica Neue"/>
            </a:endParaRPr>
          </a:p>
          <a:p>
            <a:endParaRPr lang="en-US" sz="1800" dirty="0"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76734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7" y="486077"/>
            <a:ext cx="9074149" cy="1258887"/>
          </a:xfrm>
        </p:spPr>
        <p:txBody>
          <a:bodyPr/>
          <a:lstStyle/>
          <a:p>
            <a:pPr algn="l"/>
            <a:r>
              <a:rPr lang="ca-ES" sz="4400" b="1" dirty="0">
                <a:solidFill>
                  <a:srgbClr val="CD0134"/>
                </a:solidFill>
                <a:latin typeface="Helvetica Neue"/>
                <a:cs typeface="Helvetica Neue"/>
              </a:rPr>
              <a:t>METODOLOGIA D’IMPLEMENTACIÓ</a:t>
            </a:r>
            <a:br>
              <a:rPr lang="ca-ES" sz="4400" b="1" dirty="0">
                <a:solidFill>
                  <a:srgbClr val="CD0134"/>
                </a:solidFill>
                <a:latin typeface="Helvetica Neue"/>
                <a:cs typeface="Helvetica Neue"/>
              </a:rPr>
            </a:br>
            <a:r>
              <a:rPr lang="ca-ES" sz="2400" dirty="0">
                <a:solidFill>
                  <a:srgbClr val="CD0134"/>
                </a:solidFill>
                <a:latin typeface="Helvetica Neue"/>
                <a:cs typeface="Helvetica Neue"/>
              </a:rPr>
              <a:t>Programa </a:t>
            </a:r>
            <a:r>
              <a:rPr lang="ca-ES" sz="2400" dirty="0" err="1">
                <a:solidFill>
                  <a:srgbClr val="CD0134"/>
                </a:solidFill>
                <a:latin typeface="Helvetica Neue"/>
                <a:cs typeface="Helvetica Neue"/>
              </a:rPr>
              <a:t>Aracoop</a:t>
            </a:r>
            <a:endParaRPr lang="en-US" sz="2400" dirty="0">
              <a:solidFill>
                <a:srgbClr val="CD0134"/>
              </a:solidFill>
              <a:latin typeface="Helvetica Neue"/>
              <a:cs typeface="Helvetica Neue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7" y="2143579"/>
            <a:ext cx="9074149" cy="4609645"/>
          </a:xfrm>
        </p:spPr>
        <p:txBody>
          <a:bodyPr/>
          <a:lstStyle/>
          <a:p>
            <a:pPr marL="0" indent="0">
              <a:buNone/>
            </a:pPr>
            <a:r>
              <a:rPr lang="ca-ES" sz="1800" b="1" dirty="0">
                <a:solidFill>
                  <a:srgbClr val="CD0134"/>
                </a:solidFill>
                <a:latin typeface="Helvetica Neue"/>
                <a:cs typeface="Helvetica Neue"/>
              </a:rPr>
              <a:t>a). Fer una assemblea constituent en la que com a mínim cal decidir</a:t>
            </a:r>
            <a:endParaRPr lang="ca-ES" sz="1800" dirty="0">
              <a:solidFill>
                <a:srgbClr val="CD0134"/>
              </a:solidFill>
              <a:latin typeface="Helvetica Neue"/>
              <a:cs typeface="Helvetica Neue"/>
            </a:endParaRPr>
          </a:p>
          <a:p>
            <a:pPr marL="0" indent="0">
              <a:buNone/>
            </a:pPr>
            <a:r>
              <a:rPr lang="ca-ES" sz="1800" dirty="0">
                <a:solidFill>
                  <a:schemeClr val="tx1"/>
                </a:solidFill>
                <a:latin typeface="Helvetica Neue"/>
                <a:cs typeface="Helvetica Neue"/>
              </a:rPr>
              <a:t>El nom de la cooperativa </a:t>
            </a:r>
            <a:r>
              <a:rPr lang="ca-ES" sz="1800" b="1" dirty="0">
                <a:solidFill>
                  <a:schemeClr val="tx1"/>
                </a:solidFill>
                <a:latin typeface="Helvetica Neue"/>
                <a:cs typeface="Helvetica Neue"/>
              </a:rPr>
              <a:t>( el nom també es pot escollir a posteriori, un cop s’hagi decidit l’activitat a fer. Ja que d’aquesta manera el nom de la cooperativa pot anar més en consonància amb el que aquesta fa)</a:t>
            </a:r>
            <a:endParaRPr lang="ca-ES" sz="1800" dirty="0">
              <a:solidFill>
                <a:schemeClr val="tx1"/>
              </a:solidFill>
              <a:latin typeface="Helvetica Neue"/>
              <a:cs typeface="Helvetica Neue"/>
            </a:endParaRPr>
          </a:p>
          <a:p>
            <a:pPr marL="0" indent="0">
              <a:buNone/>
            </a:pPr>
            <a:r>
              <a:rPr lang="ca-ES" sz="1800" dirty="0">
                <a:solidFill>
                  <a:schemeClr val="tx1"/>
                </a:solidFill>
                <a:latin typeface="Helvetica Neue"/>
                <a:cs typeface="Helvetica Neue"/>
              </a:rPr>
              <a:t>Escollir els càrrecs socials o membres del consell Rector. ( com a mínim ha d’haver un President/a, un secretari/ària i un   tresorer/a i és recomanable 3 vocals que donin un suport a aquests càrrecs). Es pot fer una campanya electoral prèvia si així ho decideixen els interessats).</a:t>
            </a:r>
          </a:p>
          <a:p>
            <a:pPr marL="0" indent="0">
              <a:buNone/>
            </a:pPr>
            <a:r>
              <a:rPr lang="ca-ES" sz="1800" dirty="0">
                <a:solidFill>
                  <a:schemeClr val="tx1"/>
                </a:solidFill>
                <a:latin typeface="Helvetica Neue"/>
                <a:cs typeface="Helvetica Neue"/>
              </a:rPr>
              <a:t>Elegir l’activitat a la que es dedicarà la cooperativa. (Es tracta de decidir de manera genèrica si la cooperativa farà activitats de producció, realitzarà serveis a l’escola o bé farà altres activitats de dinamització o lúdiques</a:t>
            </a:r>
            <a:r>
              <a:rPr lang="ca-ES" sz="1800" dirty="0" smtClean="0">
                <a:solidFill>
                  <a:schemeClr val="tx1"/>
                </a:solidFill>
                <a:latin typeface="Helvetica Neue"/>
                <a:cs typeface="Helvetica Neue"/>
              </a:rPr>
              <a:t>)</a:t>
            </a:r>
            <a:endParaRPr lang="ca-ES" sz="1800" dirty="0">
              <a:solidFill>
                <a:schemeClr val="tx1"/>
              </a:solidFill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52997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7" y="486077"/>
            <a:ext cx="9074149" cy="1258887"/>
          </a:xfrm>
        </p:spPr>
        <p:txBody>
          <a:bodyPr/>
          <a:lstStyle/>
          <a:p>
            <a:pPr algn="l"/>
            <a:r>
              <a:rPr lang="ca-ES" sz="4400" b="1" dirty="0">
                <a:solidFill>
                  <a:srgbClr val="CD0134"/>
                </a:solidFill>
                <a:latin typeface="Helvetica Neue"/>
                <a:cs typeface="Helvetica Neue"/>
              </a:rPr>
              <a:t>METODOLOGIA D’IMPLEMENTACIÓ</a:t>
            </a:r>
            <a:br>
              <a:rPr lang="ca-ES" sz="4400" b="1" dirty="0">
                <a:solidFill>
                  <a:srgbClr val="CD0134"/>
                </a:solidFill>
                <a:latin typeface="Helvetica Neue"/>
                <a:cs typeface="Helvetica Neue"/>
              </a:rPr>
            </a:br>
            <a:r>
              <a:rPr lang="ca-ES" sz="2400" dirty="0">
                <a:solidFill>
                  <a:srgbClr val="CD0134"/>
                </a:solidFill>
                <a:latin typeface="Helvetica Neue"/>
                <a:cs typeface="Helvetica Neue"/>
              </a:rPr>
              <a:t>Programa </a:t>
            </a:r>
            <a:r>
              <a:rPr lang="ca-ES" sz="2400" dirty="0" err="1">
                <a:solidFill>
                  <a:srgbClr val="CD0134"/>
                </a:solidFill>
                <a:latin typeface="Helvetica Neue"/>
                <a:cs typeface="Helvetica Neue"/>
              </a:rPr>
              <a:t>Aracoop</a:t>
            </a:r>
            <a:endParaRPr lang="en-US" sz="2400" dirty="0">
              <a:solidFill>
                <a:srgbClr val="CD0134"/>
              </a:solidFill>
              <a:latin typeface="Helvetica Neue"/>
              <a:cs typeface="Helvetica Neue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7" y="2143579"/>
            <a:ext cx="9074149" cy="4609645"/>
          </a:xfrm>
        </p:spPr>
        <p:txBody>
          <a:bodyPr/>
          <a:lstStyle/>
          <a:p>
            <a:pPr marL="0" indent="0" algn="just">
              <a:buNone/>
            </a:pPr>
            <a:r>
              <a:rPr lang="ca-ES" sz="1800" b="1" dirty="0">
                <a:solidFill>
                  <a:srgbClr val="CD0134"/>
                </a:solidFill>
                <a:latin typeface="Helvetica Neue"/>
                <a:cs typeface="Helvetica Neue"/>
              </a:rPr>
              <a:t>b) Redactar i aprovar els estatuts, definir la imatge corporativa i decidir i planificar l’activitat a fer</a:t>
            </a:r>
            <a:endParaRPr lang="ca-ES" sz="1800" dirty="0">
              <a:solidFill>
                <a:srgbClr val="CD0134"/>
              </a:solidFill>
              <a:latin typeface="Helvetica Neue"/>
              <a:cs typeface="Helvetica Neue"/>
            </a:endParaRPr>
          </a:p>
          <a:p>
            <a:pPr marL="0" indent="0" algn="just">
              <a:buNone/>
            </a:pPr>
            <a:r>
              <a:rPr lang="ca-ES" sz="1800" dirty="0">
                <a:solidFill>
                  <a:schemeClr val="tx1"/>
                </a:solidFill>
                <a:latin typeface="Helvetica Neue"/>
                <a:cs typeface="Helvetica Neue"/>
              </a:rPr>
              <a:t>Quan ja s’ha escollit el consell rector, aquest en col·laboració amb els docents elaborarà una proposta d’Estatuts i la portarà a aprovació a l’assemblea. Aquests estatuts han de contemplar que una part dels excedents han d’anar destinats a projecte que millorin o bé la pròpia escola o bé l’entorn on aquests s’ubica. En aquesta mateixa assemblea o en posteriors, es pot aprovar la proposta de logotip de la cooperativa i decidir l’activitat o activitats en concret que farà la cooperativa.</a:t>
            </a:r>
          </a:p>
          <a:p>
            <a:pPr marL="0" indent="0" algn="just">
              <a:buNone/>
            </a:pPr>
            <a:r>
              <a:rPr lang="ca-ES" sz="1800" dirty="0">
                <a:solidFill>
                  <a:schemeClr val="tx1"/>
                </a:solidFill>
                <a:latin typeface="Helvetica Neue"/>
                <a:cs typeface="Helvetica Neue"/>
              </a:rPr>
              <a:t>Un cop decidida l’activitat el consell rector i l’equip docent la planificaran i establiran els equips de treball, els mecanismes de comunicació i tot allò que es consideri necessari per a dur-la a terme. Si s’escau es pot estructurar un equip de gestió delegat pel Consell </a:t>
            </a:r>
            <a:r>
              <a:rPr lang="ca-ES" sz="1800" dirty="0" smtClean="0">
                <a:solidFill>
                  <a:schemeClr val="tx1"/>
                </a:solidFill>
                <a:latin typeface="Helvetica Neue"/>
                <a:cs typeface="Helvetica Neue"/>
              </a:rPr>
              <a:t>Rector.</a:t>
            </a:r>
            <a:endParaRPr lang="ca-ES" sz="1800" dirty="0">
              <a:solidFill>
                <a:schemeClr val="tx1"/>
              </a:solidFill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422879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7" y="486077"/>
            <a:ext cx="9074149" cy="1258887"/>
          </a:xfrm>
        </p:spPr>
        <p:txBody>
          <a:bodyPr/>
          <a:lstStyle/>
          <a:p>
            <a:pPr algn="l"/>
            <a:r>
              <a:rPr lang="ca-ES" sz="4400" b="1" dirty="0">
                <a:solidFill>
                  <a:srgbClr val="CD0134"/>
                </a:solidFill>
                <a:latin typeface="Helvetica Neue"/>
                <a:cs typeface="Helvetica Neue"/>
              </a:rPr>
              <a:t>METODOLOGIA D’IMPLEMENTACIÓ</a:t>
            </a:r>
            <a:br>
              <a:rPr lang="ca-ES" sz="4400" b="1" dirty="0">
                <a:solidFill>
                  <a:srgbClr val="CD0134"/>
                </a:solidFill>
                <a:latin typeface="Helvetica Neue"/>
                <a:cs typeface="Helvetica Neue"/>
              </a:rPr>
            </a:br>
            <a:r>
              <a:rPr lang="ca-ES" sz="2400" dirty="0">
                <a:solidFill>
                  <a:srgbClr val="CD0134"/>
                </a:solidFill>
                <a:latin typeface="Helvetica Neue"/>
                <a:cs typeface="Helvetica Neue"/>
              </a:rPr>
              <a:t>Programa </a:t>
            </a:r>
            <a:r>
              <a:rPr lang="ca-ES" sz="2400" dirty="0" err="1">
                <a:solidFill>
                  <a:srgbClr val="CD0134"/>
                </a:solidFill>
                <a:latin typeface="Helvetica Neue"/>
                <a:cs typeface="Helvetica Neue"/>
              </a:rPr>
              <a:t>Aracoop</a:t>
            </a:r>
            <a:endParaRPr lang="en-US" sz="2400" dirty="0">
              <a:solidFill>
                <a:srgbClr val="CD0134"/>
              </a:solidFill>
              <a:latin typeface="Helvetica Neue"/>
              <a:cs typeface="Helvetica Neue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7" y="2143579"/>
            <a:ext cx="9074149" cy="4609645"/>
          </a:xfrm>
        </p:spPr>
        <p:txBody>
          <a:bodyPr/>
          <a:lstStyle/>
          <a:p>
            <a:pPr marL="0" indent="0">
              <a:buNone/>
            </a:pPr>
            <a:r>
              <a:rPr lang="ca-ES" sz="1800" b="1" dirty="0">
                <a:solidFill>
                  <a:srgbClr val="CD0134"/>
                </a:solidFill>
                <a:latin typeface="Helvetica Neue"/>
                <a:cs typeface="Helvetica Neue"/>
              </a:rPr>
              <a:t>c) Realització de l’activitat de la cooperativa i tancament econòmic</a:t>
            </a:r>
            <a:endParaRPr lang="ca-ES" sz="1800" dirty="0">
              <a:solidFill>
                <a:srgbClr val="CD0134"/>
              </a:solidFill>
              <a:latin typeface="Helvetica Neue"/>
              <a:cs typeface="Helvetica Neue"/>
            </a:endParaRPr>
          </a:p>
          <a:p>
            <a:pPr marL="0" indent="0">
              <a:buNone/>
            </a:pPr>
            <a:r>
              <a:rPr lang="ca-ES" sz="1800" dirty="0">
                <a:solidFill>
                  <a:schemeClr val="tx1"/>
                </a:solidFill>
                <a:latin typeface="Helvetica Neue"/>
                <a:cs typeface="Helvetica Neue"/>
              </a:rPr>
              <a:t>La següent fase contempla la realització de l’activitat o activitats de la cooperativa al llarg del curs escolar.</a:t>
            </a:r>
          </a:p>
          <a:p>
            <a:pPr marL="0" indent="0">
              <a:buNone/>
            </a:pPr>
            <a:r>
              <a:rPr lang="ca-ES" sz="1800" dirty="0">
                <a:solidFill>
                  <a:schemeClr val="tx1"/>
                </a:solidFill>
                <a:latin typeface="Helvetica Neue"/>
                <a:cs typeface="Helvetica Neue"/>
              </a:rPr>
              <a:t>Abans de finalitzar el curs cal fer una darrera assemblea de tancament, en la qual el consell rector presenta el tancament econòmic i es decideix la distribució dels resultats. Si els resultats són positius a banda de destinar el percentatge a la millora de l’entorn, cal decidir que es fa amb els excedents, que caldrà que es destinin a una activitat o projecte col·lectiu.</a:t>
            </a:r>
          </a:p>
          <a:p>
            <a:pPr marL="0" indent="0">
              <a:buNone/>
            </a:pPr>
            <a:r>
              <a:rPr lang="ca-ES" sz="1800" dirty="0">
                <a:solidFill>
                  <a:schemeClr val="tx1"/>
                </a:solidFill>
                <a:latin typeface="Helvetica Neue"/>
                <a:cs typeface="Helvetica Neue"/>
              </a:rPr>
              <a:t>En aquesta assemblea també caldrà prendre la decisió sobre la continuïtat o no del projecte cooperatiu de cara al curs següent.</a:t>
            </a:r>
          </a:p>
          <a:p>
            <a:pPr marL="0" indent="0"/>
            <a:endParaRPr lang="ca-ES" sz="1800" dirty="0">
              <a:latin typeface="Arial" charset="0"/>
              <a:cs typeface="Song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94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a-ES" sz="4400" b="1" dirty="0" smtClean="0">
                <a:solidFill>
                  <a:srgbClr val="CD0134"/>
                </a:solidFill>
                <a:latin typeface="Helvetica Neue"/>
                <a:cs typeface="Helvetica Neue"/>
              </a:rPr>
              <a:t>COOPERATIVES </a:t>
            </a:r>
            <a:r>
              <a:rPr lang="ca-ES" sz="4400" b="1" dirty="0">
                <a:solidFill>
                  <a:srgbClr val="CD0134"/>
                </a:solidFill>
                <a:latin typeface="Helvetica Neue"/>
                <a:cs typeface="Helvetica Neue"/>
              </a:rPr>
              <a:t>D’ALUMNES</a:t>
            </a:r>
            <a:br>
              <a:rPr lang="ca-ES" sz="4400" b="1" dirty="0">
                <a:solidFill>
                  <a:srgbClr val="CD0134"/>
                </a:solidFill>
                <a:latin typeface="Helvetica Neue"/>
                <a:cs typeface="Helvetica Neue"/>
              </a:rPr>
            </a:br>
            <a:r>
              <a:rPr lang="ca-ES" sz="2400" dirty="0">
                <a:solidFill>
                  <a:srgbClr val="CD0134"/>
                </a:solidFill>
                <a:latin typeface="Helvetica Neue"/>
                <a:cs typeface="Helvetica Neue"/>
              </a:rPr>
              <a:t>Programa </a:t>
            </a:r>
            <a:r>
              <a:rPr lang="ca-ES" sz="2400" dirty="0" err="1">
                <a:solidFill>
                  <a:srgbClr val="CD0134"/>
                </a:solidFill>
                <a:latin typeface="Helvetica Neue"/>
                <a:cs typeface="Helvetica Neue"/>
              </a:rPr>
              <a:t>Aracoop</a:t>
            </a:r>
            <a:endParaRPr lang="en-US" sz="2400" dirty="0">
              <a:solidFill>
                <a:srgbClr val="CD0134"/>
              </a:solidFill>
              <a:latin typeface="Helvetica Neue"/>
              <a:cs typeface="Helvetica Neue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spcAft>
                <a:spcPct val="0"/>
              </a:spcAft>
              <a:buClr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ca-ES" sz="2000" b="1" dirty="0">
                <a:solidFill>
                  <a:srgbClr val="000000"/>
                </a:solidFill>
                <a:latin typeface="Helvetica Neue"/>
                <a:cs typeface="Helvetica Neue"/>
              </a:rPr>
              <a:t>EL PAPER DELS DINAMITZADORS DEL </a:t>
            </a:r>
            <a:r>
              <a:rPr lang="ca-ES" sz="2000" b="1" dirty="0" smtClean="0">
                <a:solidFill>
                  <a:srgbClr val="000000"/>
                </a:solidFill>
                <a:latin typeface="Helvetica Neue"/>
                <a:cs typeface="Helvetica Neue"/>
              </a:rPr>
              <a:t>PROGRAMA</a:t>
            </a:r>
            <a:endParaRPr lang="ca-ES" sz="2000" b="1" dirty="0">
              <a:solidFill>
                <a:srgbClr val="000000"/>
              </a:solidFill>
              <a:latin typeface="Helvetica Neue"/>
              <a:cs typeface="Helvetica Neue"/>
            </a:endParaRPr>
          </a:p>
          <a:p>
            <a:pPr marL="0" indent="0">
              <a:spcAft>
                <a:spcPct val="0"/>
              </a:spcAft>
              <a:buClr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ca-ES" sz="2000" dirty="0" smtClean="0">
                <a:solidFill>
                  <a:srgbClr val="000000"/>
                </a:solidFill>
                <a:latin typeface="Helvetica Neue"/>
                <a:cs typeface="Helvetica Neue"/>
              </a:rPr>
              <a:t>Formar als docents que no hagin pogut assistir a les sessions de formació del programa.</a:t>
            </a:r>
          </a:p>
          <a:p>
            <a:pPr marL="0" indent="0">
              <a:spcAft>
                <a:spcPct val="0"/>
              </a:spcAft>
              <a:buClr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ca-ES" sz="2000" dirty="0" smtClean="0">
                <a:solidFill>
                  <a:srgbClr val="000000"/>
                </a:solidFill>
                <a:latin typeface="Helvetica Neue"/>
                <a:cs typeface="Helvetica Neue"/>
              </a:rPr>
              <a:t>Distribuir </a:t>
            </a:r>
            <a:r>
              <a:rPr lang="ca-ES" sz="2000" dirty="0">
                <a:solidFill>
                  <a:srgbClr val="000000"/>
                </a:solidFill>
                <a:latin typeface="Helvetica Neue"/>
                <a:cs typeface="Helvetica Neue"/>
              </a:rPr>
              <a:t>els materials derivats de la formació i donar accés al gestor de continguts del programa.</a:t>
            </a:r>
          </a:p>
          <a:p>
            <a:pPr marL="0" indent="0">
              <a:spcAft>
                <a:spcPct val="0"/>
              </a:spcAft>
              <a:buClr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ca-ES" sz="2000" dirty="0">
                <a:solidFill>
                  <a:srgbClr val="000000"/>
                </a:solidFill>
                <a:latin typeface="Helvetica Neue"/>
                <a:cs typeface="Helvetica Neue"/>
              </a:rPr>
              <a:t>Facilitar els contactes amb altres cooperatives d’alumnes per intercanviar experiències.</a:t>
            </a:r>
          </a:p>
          <a:p>
            <a:pPr marL="0" indent="0">
              <a:spcAft>
                <a:spcPct val="0"/>
              </a:spcAft>
              <a:buClr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es-ES" sz="2000" dirty="0" err="1">
                <a:solidFill>
                  <a:srgbClr val="000000"/>
                </a:solidFill>
                <a:latin typeface="Helvetica Neue"/>
                <a:cs typeface="Helvetica Neue"/>
              </a:rPr>
              <a:t>Fer</a:t>
            </a:r>
            <a:r>
              <a:rPr lang="es-ES" sz="2000" dirty="0">
                <a:solidFill>
                  <a:srgbClr val="000000"/>
                </a:solidFill>
                <a:latin typeface="Helvetica Neue"/>
                <a:cs typeface="Helvetica Neue"/>
              </a:rPr>
              <a:t> una </a:t>
            </a:r>
            <a:r>
              <a:rPr lang="es-ES" sz="2000" dirty="0" err="1">
                <a:solidFill>
                  <a:srgbClr val="000000"/>
                </a:solidFill>
                <a:latin typeface="Helvetica Neue"/>
                <a:cs typeface="Helvetica Neue"/>
              </a:rPr>
              <a:t>sessió</a:t>
            </a:r>
            <a:r>
              <a:rPr lang="es-ES" sz="2000" dirty="0">
                <a:solidFill>
                  <a:srgbClr val="000000"/>
                </a:solidFill>
                <a:latin typeface="Helvetica Neue"/>
                <a:cs typeface="Helvetica Neue"/>
              </a:rPr>
              <a:t> de </a:t>
            </a:r>
            <a:r>
              <a:rPr lang="es-ES" sz="2000" dirty="0" err="1">
                <a:solidFill>
                  <a:srgbClr val="000000"/>
                </a:solidFill>
                <a:latin typeface="Helvetica Neue"/>
                <a:cs typeface="Helvetica Neue"/>
              </a:rPr>
              <a:t>formació</a:t>
            </a:r>
            <a:r>
              <a:rPr lang="es-ES" sz="2000" dirty="0">
                <a:solidFill>
                  <a:srgbClr val="000000"/>
                </a:solidFill>
                <a:latin typeface="Helvetica Neue"/>
                <a:cs typeface="Helvetica Neue"/>
              </a:rPr>
              <a:t> i </a:t>
            </a:r>
            <a:r>
              <a:rPr lang="es-ES" sz="2000" dirty="0" err="1">
                <a:solidFill>
                  <a:srgbClr val="000000"/>
                </a:solidFill>
                <a:latin typeface="Helvetica Neue"/>
                <a:cs typeface="Helvetica Neue"/>
              </a:rPr>
              <a:t>motivació</a:t>
            </a:r>
            <a:r>
              <a:rPr lang="es-ES" sz="2000" dirty="0">
                <a:solidFill>
                  <a:srgbClr val="000000"/>
                </a:solidFill>
                <a:latin typeface="Helvetica Neue"/>
                <a:cs typeface="Helvetica Neue"/>
              </a:rPr>
              <a:t> </a:t>
            </a:r>
            <a:r>
              <a:rPr lang="es-ES" sz="2000" dirty="0" err="1">
                <a:solidFill>
                  <a:srgbClr val="000000"/>
                </a:solidFill>
                <a:latin typeface="Helvetica Neue"/>
                <a:cs typeface="Helvetica Neue"/>
              </a:rPr>
              <a:t>amb</a:t>
            </a:r>
            <a:r>
              <a:rPr lang="es-ES" sz="2000" dirty="0">
                <a:solidFill>
                  <a:srgbClr val="000000"/>
                </a:solidFill>
                <a:latin typeface="Helvetica Neue"/>
                <a:cs typeface="Helvetica Neue"/>
              </a:rPr>
              <a:t> </a:t>
            </a:r>
            <a:r>
              <a:rPr lang="es-ES" sz="2000" dirty="0" err="1">
                <a:solidFill>
                  <a:srgbClr val="000000"/>
                </a:solidFill>
                <a:latin typeface="Helvetica Neue"/>
                <a:cs typeface="Helvetica Neue"/>
              </a:rPr>
              <a:t>els</a:t>
            </a:r>
            <a:r>
              <a:rPr lang="es-ES" sz="2000" dirty="0">
                <a:solidFill>
                  <a:srgbClr val="000000"/>
                </a:solidFill>
                <a:latin typeface="Helvetica Neue"/>
                <a:cs typeface="Helvetica Neue"/>
              </a:rPr>
              <a:t> </a:t>
            </a:r>
            <a:r>
              <a:rPr lang="es-ES" sz="2000" dirty="0" err="1">
                <a:solidFill>
                  <a:srgbClr val="000000"/>
                </a:solidFill>
                <a:latin typeface="Helvetica Neue"/>
                <a:cs typeface="Helvetica Neue"/>
              </a:rPr>
              <a:t>alumnes</a:t>
            </a:r>
            <a:endParaRPr lang="ca-ES" sz="2000" dirty="0">
              <a:solidFill>
                <a:srgbClr val="000000"/>
              </a:solidFill>
              <a:latin typeface="Helvetica Neue"/>
              <a:cs typeface="Helvetica Neue"/>
            </a:endParaRPr>
          </a:p>
          <a:p>
            <a:pPr marL="0" indent="0">
              <a:spcAft>
                <a:spcPct val="0"/>
              </a:spcAft>
              <a:buClr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ca-ES" sz="2000" dirty="0">
                <a:solidFill>
                  <a:srgbClr val="000000"/>
                </a:solidFill>
                <a:latin typeface="Helvetica Neue"/>
                <a:cs typeface="Helvetica Neue"/>
              </a:rPr>
              <a:t>Dinamitzar la primera assemblea de la cooperativa d’alumnes que es portin a terme a l’escola </a:t>
            </a:r>
          </a:p>
          <a:p>
            <a:pPr marL="0" indent="0">
              <a:spcAft>
                <a:spcPct val="0"/>
              </a:spcAft>
              <a:buClr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ca-ES" sz="2000" dirty="0">
                <a:solidFill>
                  <a:srgbClr val="000000"/>
                </a:solidFill>
                <a:latin typeface="Helvetica Neue"/>
                <a:cs typeface="Helvetica Neue"/>
              </a:rPr>
              <a:t>Coordinar-se i supervisar el funcionament del la cooperativa al llarg del curs, amb les docents responsables, i si s’escau amb els alumnes.</a:t>
            </a:r>
          </a:p>
          <a:p>
            <a:pPr marL="0" indent="0">
              <a:spcAft>
                <a:spcPct val="0"/>
              </a:spcAft>
              <a:buClrTx/>
              <a:buFont typeface="Arial" charset="0"/>
              <a:buChar char="•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endParaRPr lang="ca-ES" sz="2000" b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0" indent="0">
              <a:spcAft>
                <a:spcPct val="0"/>
              </a:spcAft>
              <a:buClrTx/>
              <a:buFont typeface="Arial" charset="0"/>
              <a:buChar char="•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endParaRPr lang="ca-ES" sz="2000" b="1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00171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a-ES" sz="4400" b="1" dirty="0" smtClean="0">
                <a:solidFill>
                  <a:srgbClr val="CD0134"/>
                </a:solidFill>
                <a:latin typeface="Helvetica Neue"/>
                <a:cs typeface="Helvetica Neue"/>
              </a:rPr>
              <a:t>COOPERATIVES </a:t>
            </a:r>
            <a:r>
              <a:rPr lang="ca-ES" sz="4400" b="1" dirty="0">
                <a:solidFill>
                  <a:srgbClr val="CD0134"/>
                </a:solidFill>
                <a:latin typeface="Helvetica Neue"/>
                <a:cs typeface="Helvetica Neue"/>
              </a:rPr>
              <a:t>D’ALUMNES</a:t>
            </a:r>
            <a:br>
              <a:rPr lang="ca-ES" sz="4400" b="1" dirty="0">
                <a:solidFill>
                  <a:srgbClr val="CD0134"/>
                </a:solidFill>
                <a:latin typeface="Helvetica Neue"/>
                <a:cs typeface="Helvetica Neue"/>
              </a:rPr>
            </a:br>
            <a:r>
              <a:rPr lang="ca-ES" sz="2400" dirty="0">
                <a:solidFill>
                  <a:srgbClr val="CD0134"/>
                </a:solidFill>
                <a:latin typeface="Helvetica Neue"/>
                <a:cs typeface="Helvetica Neue"/>
              </a:rPr>
              <a:t>Programa </a:t>
            </a:r>
            <a:r>
              <a:rPr lang="ca-ES" sz="2400" dirty="0" err="1">
                <a:solidFill>
                  <a:srgbClr val="CD0134"/>
                </a:solidFill>
                <a:latin typeface="Helvetica Neue"/>
                <a:cs typeface="Helvetica Neue"/>
              </a:rPr>
              <a:t>Aracoop</a:t>
            </a:r>
            <a:endParaRPr lang="en-US" sz="2400" dirty="0">
              <a:solidFill>
                <a:srgbClr val="CD0134"/>
              </a:solidFill>
              <a:latin typeface="Helvetica Neue"/>
              <a:cs typeface="Helvetica Neue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7" y="3220449"/>
            <a:ext cx="9074149" cy="3532776"/>
          </a:xfrm>
        </p:spPr>
        <p:txBody>
          <a:bodyPr/>
          <a:lstStyle/>
          <a:p>
            <a:pPr marL="0" indent="0" algn="ctr" eaLnBrk="1" hangingPunct="1">
              <a:spcAft>
                <a:spcPct val="0"/>
              </a:spcAft>
              <a:buClr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ca-ES" sz="3600" b="1" dirty="0" smtClean="0">
                <a:solidFill>
                  <a:srgbClr val="000000"/>
                </a:solidFill>
                <a:latin typeface="Helvetica Neue"/>
                <a:cs typeface="Helvetica Neue"/>
              </a:rPr>
              <a:t>MOLTES </a:t>
            </a:r>
            <a:r>
              <a:rPr lang="ca-ES" sz="3600" b="1" dirty="0">
                <a:solidFill>
                  <a:srgbClr val="000000"/>
                </a:solidFill>
                <a:latin typeface="Helvetica Neue"/>
                <a:cs typeface="Helvetica Neue"/>
              </a:rPr>
              <a:t>GRÀCIES </a:t>
            </a:r>
          </a:p>
          <a:p>
            <a:pPr marL="0" indent="0" eaLnBrk="1" hangingPunct="1">
              <a:spcAft>
                <a:spcPct val="0"/>
              </a:spcAft>
              <a:buClr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endParaRPr lang="ca-ES" sz="2000" b="1" dirty="0">
              <a:solidFill>
                <a:srgbClr val="000000"/>
              </a:solidFill>
              <a:latin typeface="Helvetica Neue"/>
              <a:cs typeface="Helvetica Neue"/>
            </a:endParaRPr>
          </a:p>
          <a:p>
            <a:pPr marL="0" indent="0" eaLnBrk="1" hangingPunct="1">
              <a:spcAft>
                <a:spcPct val="0"/>
              </a:spcAft>
              <a:buClrTx/>
              <a:buFontTx/>
              <a:buChar char="-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endParaRPr lang="ca-ES" sz="2000" b="1" dirty="0">
              <a:solidFill>
                <a:srgbClr val="000000"/>
              </a:solidFill>
              <a:latin typeface="Helvetica Neue"/>
              <a:cs typeface="Helvetica Neue"/>
            </a:endParaRPr>
          </a:p>
          <a:p>
            <a:pPr marL="0" indent="0" eaLnBrk="1" hangingPunct="1">
              <a:spcAft>
                <a:spcPct val="0"/>
              </a:spcAft>
              <a:buClrTx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endParaRPr lang="ca-ES" sz="2000" b="1" dirty="0">
              <a:solidFill>
                <a:srgbClr val="000000"/>
              </a:solidFill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958631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7" y="1763713"/>
            <a:ext cx="9074149" cy="3478407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err="1">
                <a:solidFill>
                  <a:schemeClr val="tx1"/>
                </a:solidFill>
                <a:latin typeface="Helvetica Neue"/>
                <a:cs typeface="Helvetica Neue"/>
              </a:rPr>
              <a:t>L’Aliança</a:t>
            </a:r>
            <a:r>
              <a:rPr lang="en-US" sz="2800" dirty="0">
                <a:solidFill>
                  <a:schemeClr val="tx1"/>
                </a:solidFill>
                <a:latin typeface="Helvetica Neue"/>
                <a:cs typeface="Helvetica Neue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Helvetica Neue"/>
                <a:cs typeface="Helvetica Neue"/>
              </a:rPr>
              <a:t>Cooperativa</a:t>
            </a:r>
            <a:r>
              <a:rPr lang="en-US" sz="2800" dirty="0">
                <a:solidFill>
                  <a:schemeClr val="tx1"/>
                </a:solidFill>
                <a:latin typeface="Helvetica Neue"/>
                <a:cs typeface="Helvetica Neue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Helvetica Neue"/>
                <a:cs typeface="Helvetica Neue"/>
              </a:rPr>
              <a:t>Internacional</a:t>
            </a:r>
            <a:r>
              <a:rPr lang="en-US" sz="2800" dirty="0">
                <a:solidFill>
                  <a:schemeClr val="tx1"/>
                </a:solidFill>
                <a:latin typeface="Helvetica Neue"/>
                <a:cs typeface="Helvetica Neue"/>
              </a:rPr>
              <a:t> (ACI) </a:t>
            </a:r>
            <a:r>
              <a:rPr lang="en-US" sz="2800" dirty="0" err="1">
                <a:solidFill>
                  <a:schemeClr val="tx1"/>
                </a:solidFill>
                <a:latin typeface="Helvetica Neue"/>
                <a:cs typeface="Helvetica Neue"/>
              </a:rPr>
              <a:t>defineix</a:t>
            </a:r>
            <a:r>
              <a:rPr lang="en-US" sz="2800" dirty="0">
                <a:solidFill>
                  <a:schemeClr val="tx1"/>
                </a:solidFill>
                <a:latin typeface="Helvetica Neue"/>
                <a:cs typeface="Helvetica Neue"/>
              </a:rPr>
              <a:t> la </a:t>
            </a:r>
            <a:r>
              <a:rPr lang="en-US" sz="2800" dirty="0" err="1">
                <a:solidFill>
                  <a:schemeClr val="tx1"/>
                </a:solidFill>
                <a:latin typeface="Helvetica Neue"/>
                <a:cs typeface="Helvetica Neue"/>
              </a:rPr>
              <a:t>cooperativa</a:t>
            </a:r>
            <a:r>
              <a:rPr lang="en-US" sz="2800" dirty="0">
                <a:solidFill>
                  <a:schemeClr val="tx1"/>
                </a:solidFill>
                <a:latin typeface="Helvetica Neue"/>
                <a:cs typeface="Helvetica Neue"/>
              </a:rPr>
              <a:t> com </a:t>
            </a:r>
            <a:r>
              <a:rPr lang="en-US" sz="2800" dirty="0" err="1">
                <a:solidFill>
                  <a:schemeClr val="tx1"/>
                </a:solidFill>
                <a:latin typeface="Helvetica Neue"/>
                <a:cs typeface="Helvetica Neue"/>
              </a:rPr>
              <a:t>una</a:t>
            </a:r>
            <a:r>
              <a:rPr lang="en-US" sz="2800" dirty="0">
                <a:solidFill>
                  <a:schemeClr val="tx1"/>
                </a:solidFill>
                <a:latin typeface="Helvetica Neue"/>
                <a:cs typeface="Helvetica Neue"/>
              </a:rPr>
              <a:t>:</a:t>
            </a:r>
            <a:r>
              <a:rPr lang="ca-ES" sz="2800" dirty="0">
                <a:solidFill>
                  <a:schemeClr val="tx1"/>
                </a:solidFill>
                <a:latin typeface="Helvetica Neue"/>
                <a:cs typeface="Helvetica Neue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Helvetica Neue"/>
                <a:cs typeface="Helvetica Neue"/>
              </a:rPr>
              <a:t>associació</a:t>
            </a:r>
            <a:r>
              <a:rPr lang="en-US" sz="2800" b="1" i="1" dirty="0">
                <a:solidFill>
                  <a:schemeClr val="tx1"/>
                </a:solidFill>
                <a:latin typeface="Helvetica Neue"/>
                <a:cs typeface="Helvetica Neue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Helvetica Neue"/>
                <a:cs typeface="Helvetica Neue"/>
              </a:rPr>
              <a:t>autònoma</a:t>
            </a:r>
            <a:r>
              <a:rPr lang="en-US" sz="2800" b="1" i="1" dirty="0">
                <a:solidFill>
                  <a:schemeClr val="tx1"/>
                </a:solidFill>
                <a:latin typeface="Helvetica Neue"/>
                <a:cs typeface="Helvetica Neue"/>
              </a:rPr>
              <a:t> de </a:t>
            </a:r>
            <a:r>
              <a:rPr lang="en-US" sz="2800" b="1" i="1" dirty="0" err="1">
                <a:solidFill>
                  <a:schemeClr val="tx1"/>
                </a:solidFill>
                <a:latin typeface="Helvetica Neue"/>
                <a:cs typeface="Helvetica Neue"/>
              </a:rPr>
              <a:t>persones</a:t>
            </a:r>
            <a:r>
              <a:rPr lang="en-US" sz="2800" b="1" i="1" dirty="0">
                <a:solidFill>
                  <a:schemeClr val="tx1"/>
                </a:solidFill>
                <a:latin typeface="Helvetica Neue"/>
                <a:cs typeface="Helvetica Neue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Helvetica Neue"/>
                <a:cs typeface="Helvetica Neue"/>
              </a:rPr>
              <a:t>que</a:t>
            </a:r>
            <a:r>
              <a:rPr lang="en-US" sz="2800" b="1" i="1" dirty="0">
                <a:solidFill>
                  <a:schemeClr val="tx1"/>
                </a:solidFill>
                <a:latin typeface="Helvetica Neue"/>
                <a:cs typeface="Helvetica Neue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Helvetica Neue"/>
                <a:cs typeface="Helvetica Neue"/>
              </a:rPr>
              <a:t>s’han</a:t>
            </a:r>
            <a:r>
              <a:rPr lang="en-US" sz="2800" b="1" i="1" dirty="0">
                <a:solidFill>
                  <a:schemeClr val="tx1"/>
                </a:solidFill>
                <a:latin typeface="Helvetica Neue"/>
                <a:cs typeface="Helvetica Neue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Helvetica Neue"/>
                <a:cs typeface="Helvetica Neue"/>
              </a:rPr>
              <a:t>agrupat</a:t>
            </a:r>
            <a:r>
              <a:rPr lang="en-US" sz="2800" b="1" i="1" dirty="0">
                <a:solidFill>
                  <a:schemeClr val="tx1"/>
                </a:solidFill>
                <a:latin typeface="Helvetica Neue"/>
                <a:cs typeface="Helvetica Neue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Helvetica Neue"/>
                <a:cs typeface="Helvetica Neue"/>
              </a:rPr>
              <a:t>voluntàriament</a:t>
            </a:r>
            <a:r>
              <a:rPr lang="en-US" sz="2800" b="1" i="1" dirty="0">
                <a:solidFill>
                  <a:schemeClr val="tx1"/>
                </a:solidFill>
                <a:latin typeface="Helvetica Neue"/>
                <a:cs typeface="Helvetica Neue"/>
              </a:rPr>
              <a:t> per </a:t>
            </a:r>
            <a:r>
              <a:rPr lang="en-US" sz="2800" b="1" i="1" dirty="0" err="1">
                <a:solidFill>
                  <a:schemeClr val="tx1"/>
                </a:solidFill>
                <a:latin typeface="Helvetica Neue"/>
                <a:cs typeface="Helvetica Neue"/>
              </a:rPr>
              <a:t>satisfer</a:t>
            </a:r>
            <a:r>
              <a:rPr lang="en-US" sz="2800" b="1" i="1" dirty="0">
                <a:solidFill>
                  <a:schemeClr val="tx1"/>
                </a:solidFill>
                <a:latin typeface="Helvetica Neue"/>
                <a:cs typeface="Helvetica Neue"/>
              </a:rPr>
              <a:t> les </a:t>
            </a:r>
            <a:r>
              <a:rPr lang="en-US" sz="2800" b="1" i="1" dirty="0" err="1">
                <a:solidFill>
                  <a:schemeClr val="tx1"/>
                </a:solidFill>
                <a:latin typeface="Helvetica Neue"/>
                <a:cs typeface="Helvetica Neue"/>
              </a:rPr>
              <a:t>seves</a:t>
            </a:r>
            <a:r>
              <a:rPr lang="en-US" sz="2800" b="1" i="1" dirty="0">
                <a:solidFill>
                  <a:schemeClr val="tx1"/>
                </a:solidFill>
                <a:latin typeface="Helvetica Neue"/>
                <a:cs typeface="Helvetica Neue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Helvetica Neue"/>
                <a:cs typeface="Helvetica Neue"/>
              </a:rPr>
              <a:t>necessitats</a:t>
            </a:r>
            <a:r>
              <a:rPr lang="ca-ES" sz="2800" b="1" dirty="0">
                <a:solidFill>
                  <a:schemeClr val="tx1"/>
                </a:solidFill>
                <a:latin typeface="Helvetica Neue"/>
                <a:cs typeface="Helvetica Neue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Helvetica Neue"/>
                <a:cs typeface="Helvetica Neue"/>
              </a:rPr>
              <a:t>i</a:t>
            </a:r>
            <a:r>
              <a:rPr lang="en-US" sz="2800" b="1" i="1" dirty="0">
                <a:solidFill>
                  <a:schemeClr val="tx1"/>
                </a:solidFill>
                <a:latin typeface="Helvetica Neue"/>
                <a:cs typeface="Helvetica Neue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Helvetica Neue"/>
                <a:cs typeface="Helvetica Neue"/>
              </a:rPr>
              <a:t>aspiracions</a:t>
            </a:r>
            <a:r>
              <a:rPr lang="en-US" sz="2800" b="1" i="1" dirty="0">
                <a:solidFill>
                  <a:schemeClr val="tx1"/>
                </a:solidFill>
                <a:latin typeface="Helvetica Neue"/>
                <a:cs typeface="Helvetica Neue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Helvetica Neue"/>
                <a:cs typeface="Helvetica Neue"/>
              </a:rPr>
              <a:t>econòmiques</a:t>
            </a:r>
            <a:r>
              <a:rPr lang="en-US" sz="2800" b="1" i="1" dirty="0">
                <a:solidFill>
                  <a:schemeClr val="tx1"/>
                </a:solidFill>
                <a:latin typeface="Helvetica Neue"/>
                <a:cs typeface="Helvetica Neue"/>
              </a:rPr>
              <a:t>, socials </a:t>
            </a:r>
            <a:r>
              <a:rPr lang="en-US" sz="2800" b="1" i="1" dirty="0" err="1">
                <a:solidFill>
                  <a:schemeClr val="tx1"/>
                </a:solidFill>
                <a:latin typeface="Helvetica Neue"/>
                <a:cs typeface="Helvetica Neue"/>
              </a:rPr>
              <a:t>i</a:t>
            </a:r>
            <a:r>
              <a:rPr lang="en-US" sz="2800" b="1" i="1" dirty="0">
                <a:solidFill>
                  <a:schemeClr val="tx1"/>
                </a:solidFill>
                <a:latin typeface="Helvetica Neue"/>
                <a:cs typeface="Helvetica Neue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Helvetica Neue"/>
                <a:cs typeface="Helvetica Neue"/>
              </a:rPr>
              <a:t>culturals</a:t>
            </a:r>
            <a:r>
              <a:rPr lang="en-US" sz="2800" b="1" i="1" dirty="0">
                <a:solidFill>
                  <a:schemeClr val="tx1"/>
                </a:solidFill>
                <a:latin typeface="Helvetica Neue"/>
                <a:cs typeface="Helvetica Neue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Helvetica Neue"/>
                <a:cs typeface="Helvetica Neue"/>
              </a:rPr>
              <a:t>comuns</a:t>
            </a:r>
            <a:r>
              <a:rPr lang="en-US" sz="2800" b="1" i="1" dirty="0">
                <a:solidFill>
                  <a:schemeClr val="tx1"/>
                </a:solidFill>
                <a:latin typeface="Helvetica Neue"/>
                <a:cs typeface="Helvetica Neue"/>
              </a:rPr>
              <a:t>, </a:t>
            </a:r>
            <a:r>
              <a:rPr lang="en-US" sz="2800" b="1" i="1" dirty="0" err="1">
                <a:solidFill>
                  <a:schemeClr val="tx1"/>
                </a:solidFill>
                <a:latin typeface="Helvetica Neue"/>
                <a:cs typeface="Helvetica Neue"/>
              </a:rPr>
              <a:t>mitjançant</a:t>
            </a:r>
            <a:r>
              <a:rPr lang="en-US" sz="2800" b="1" i="1" dirty="0">
                <a:solidFill>
                  <a:schemeClr val="tx1"/>
                </a:solidFill>
                <a:latin typeface="Helvetica Neue"/>
                <a:cs typeface="Helvetica Neue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Helvetica Neue"/>
                <a:cs typeface="Helvetica Neue"/>
              </a:rPr>
              <a:t>una</a:t>
            </a:r>
            <a:r>
              <a:rPr lang="en-US" sz="2800" b="1" i="1" dirty="0">
                <a:solidFill>
                  <a:schemeClr val="tx1"/>
                </a:solidFill>
                <a:latin typeface="Helvetica Neue"/>
                <a:cs typeface="Helvetica Neue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Helvetica Neue"/>
                <a:cs typeface="Helvetica Neue"/>
              </a:rPr>
              <a:t>empresa</a:t>
            </a:r>
            <a:r>
              <a:rPr lang="en-US" sz="2800" b="1" i="1" dirty="0">
                <a:solidFill>
                  <a:schemeClr val="tx1"/>
                </a:solidFill>
                <a:latin typeface="Helvetica Neue"/>
                <a:cs typeface="Helvetica Neue"/>
              </a:rPr>
              <a:t> de </a:t>
            </a:r>
            <a:r>
              <a:rPr lang="en-US" sz="2800" b="1" i="1" dirty="0" err="1">
                <a:solidFill>
                  <a:schemeClr val="tx1"/>
                </a:solidFill>
                <a:latin typeface="Helvetica Neue"/>
                <a:cs typeface="Helvetica Neue"/>
              </a:rPr>
              <a:t>propietat</a:t>
            </a:r>
            <a:r>
              <a:rPr lang="en-US" sz="2800" b="1" i="1" dirty="0">
                <a:solidFill>
                  <a:schemeClr val="tx1"/>
                </a:solidFill>
                <a:latin typeface="Helvetica Neue"/>
                <a:cs typeface="Helvetica Neue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Helvetica Neue"/>
                <a:cs typeface="Helvetica Neue"/>
              </a:rPr>
              <a:t>conjunta</a:t>
            </a:r>
            <a:r>
              <a:rPr lang="ca-ES" sz="2800" b="1" dirty="0">
                <a:solidFill>
                  <a:schemeClr val="tx1"/>
                </a:solidFill>
                <a:latin typeface="Helvetica Neue"/>
                <a:cs typeface="Helvetica Neue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Helvetica Neue"/>
                <a:cs typeface="Helvetica Neue"/>
              </a:rPr>
              <a:t>i</a:t>
            </a:r>
            <a:r>
              <a:rPr lang="en-US" sz="2800" b="1" i="1" dirty="0">
                <a:solidFill>
                  <a:schemeClr val="tx1"/>
                </a:solidFill>
                <a:latin typeface="Helvetica Neue"/>
                <a:cs typeface="Helvetica Neue"/>
              </a:rPr>
              <a:t> de </a:t>
            </a:r>
            <a:r>
              <a:rPr lang="en-US" sz="2800" b="1" i="1" dirty="0" err="1">
                <a:solidFill>
                  <a:schemeClr val="tx1"/>
                </a:solidFill>
                <a:latin typeface="Helvetica Neue"/>
                <a:cs typeface="Helvetica Neue"/>
              </a:rPr>
              <a:t>gestió</a:t>
            </a:r>
            <a:r>
              <a:rPr lang="en-US" sz="2800" b="1" i="1" dirty="0">
                <a:solidFill>
                  <a:schemeClr val="tx1"/>
                </a:solidFill>
                <a:latin typeface="Helvetica Neue"/>
                <a:cs typeface="Helvetica Neue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Helvetica Neue"/>
                <a:cs typeface="Helvetica Neue"/>
              </a:rPr>
              <a:t>democràtica</a:t>
            </a:r>
            <a:r>
              <a:rPr lang="en-US" sz="2800" b="1" i="1" dirty="0">
                <a:solidFill>
                  <a:schemeClr val="tx1"/>
                </a:solidFill>
                <a:latin typeface="Helvetica Neue"/>
                <a:cs typeface="Helvetica Neue"/>
              </a:rPr>
              <a:t>.</a:t>
            </a:r>
            <a:endParaRPr lang="ca-ES" sz="2800" b="1" dirty="0">
              <a:solidFill>
                <a:schemeClr val="tx1"/>
              </a:solidFill>
              <a:latin typeface="Helvetica Neue"/>
              <a:cs typeface="Helvetica Neue"/>
            </a:endParaRPr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a-ES" sz="4400" b="1" dirty="0" smtClean="0">
                <a:solidFill>
                  <a:srgbClr val="CD0134"/>
                </a:solidFill>
                <a:latin typeface="Helvetica Neue"/>
                <a:cs typeface="Helvetica Neue"/>
              </a:rPr>
              <a:t>QUÈ </a:t>
            </a:r>
            <a:r>
              <a:rPr lang="ca-ES" sz="4400" b="1" dirty="0">
                <a:solidFill>
                  <a:srgbClr val="CD0134"/>
                </a:solidFill>
                <a:latin typeface="Helvetica Neue"/>
                <a:cs typeface="Helvetica Neue"/>
              </a:rPr>
              <a:t>ÉS UNA COOPERATIVA?</a:t>
            </a:r>
            <a:endParaRPr lang="en-US" sz="4400" dirty="0">
              <a:solidFill>
                <a:srgbClr val="CD0134"/>
              </a:solidFill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948613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a-ES" sz="4400" b="1" dirty="0" smtClean="0">
                <a:solidFill>
                  <a:srgbClr val="CD0134"/>
                </a:solidFill>
                <a:latin typeface="Helvetica Neue"/>
                <a:cs typeface="Helvetica Neue"/>
              </a:rPr>
              <a:t>ELS </a:t>
            </a:r>
            <a:r>
              <a:rPr lang="ca-ES" sz="4400" b="1" dirty="0">
                <a:solidFill>
                  <a:srgbClr val="CD0134"/>
                </a:solidFill>
                <a:latin typeface="Helvetica Neue"/>
                <a:cs typeface="Helvetica Neue"/>
              </a:rPr>
              <a:t>VALORS COOPERATIUS</a:t>
            </a:r>
            <a:endParaRPr lang="en-US" sz="4400" dirty="0">
              <a:solidFill>
                <a:srgbClr val="CD0134"/>
              </a:solidFill>
              <a:latin typeface="Helvetica Neue"/>
              <a:cs typeface="Helvetica Neue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Times New Roman" charset="0"/>
              <a:buNone/>
            </a:pPr>
            <a:r>
              <a:rPr lang="ca-ES" sz="1800" i="1" dirty="0">
                <a:solidFill>
                  <a:srgbClr val="231F20"/>
                </a:solidFill>
                <a:latin typeface="Helvetica Neue"/>
                <a:cs typeface="Helvetica Neue"/>
              </a:rPr>
              <a:t>El cooperativisme es fonamenta en un conjunt de valors que són en </a:t>
            </a:r>
            <a:r>
              <a:rPr lang="ca-ES" sz="1800" i="1" dirty="0" smtClean="0">
                <a:solidFill>
                  <a:srgbClr val="231F20"/>
                </a:solidFill>
                <a:latin typeface="Helvetica Neue"/>
                <a:cs typeface="Helvetica Neue"/>
              </a:rPr>
              <a:t>essència universals</a:t>
            </a:r>
            <a:endParaRPr lang="ca-ES" sz="1800" i="1" dirty="0">
              <a:solidFill>
                <a:srgbClr val="231F20"/>
              </a:solidFill>
              <a:latin typeface="Helvetica Neue"/>
              <a:cs typeface="Helvetica Neue"/>
            </a:endParaRPr>
          </a:p>
          <a:p>
            <a:pPr marL="0" indent="0">
              <a:buFont typeface="Times New Roman" charset="0"/>
              <a:buNone/>
            </a:pPr>
            <a:r>
              <a:rPr lang="ca-ES" sz="1800" b="1" dirty="0">
                <a:solidFill>
                  <a:srgbClr val="CD0134"/>
                </a:solidFill>
                <a:latin typeface="Helvetica Neue"/>
                <a:cs typeface="Helvetica Neue"/>
              </a:rPr>
              <a:t>Autoajuda</a:t>
            </a:r>
          </a:p>
          <a:p>
            <a:pPr marL="0" indent="0">
              <a:buFont typeface="Times New Roman" charset="0"/>
              <a:buNone/>
            </a:pPr>
            <a:r>
              <a:rPr lang="ca-ES" sz="1800" dirty="0">
                <a:solidFill>
                  <a:srgbClr val="231F20"/>
                </a:solidFill>
                <a:latin typeface="Helvetica Neue"/>
                <a:cs typeface="Helvetica Neue"/>
              </a:rPr>
              <a:t>El grup que assumeix una cooperativa manté una interrelació de suport i de treball individual en funció de la meta comuna.</a:t>
            </a:r>
            <a:endParaRPr lang="ca-ES" sz="1800" dirty="0">
              <a:solidFill>
                <a:schemeClr val="bg1"/>
              </a:solidFill>
              <a:latin typeface="Helvetica Neue"/>
              <a:cs typeface="Helvetica Neue"/>
            </a:endParaRPr>
          </a:p>
          <a:p>
            <a:pPr marL="0" indent="0">
              <a:buFont typeface="Times New Roman" charset="0"/>
              <a:buNone/>
            </a:pPr>
            <a:r>
              <a:rPr lang="ca-ES" sz="1800" b="1" dirty="0">
                <a:solidFill>
                  <a:srgbClr val="CD0134"/>
                </a:solidFill>
                <a:latin typeface="Helvetica Neue"/>
                <a:cs typeface="Helvetica Neue"/>
              </a:rPr>
              <a:t>Responsabilitat</a:t>
            </a:r>
          </a:p>
          <a:p>
            <a:pPr marL="0" indent="0">
              <a:buFont typeface="Times New Roman" charset="0"/>
              <a:buNone/>
            </a:pPr>
            <a:r>
              <a:rPr lang="ca-ES" sz="1800" dirty="0">
                <a:solidFill>
                  <a:srgbClr val="231F20"/>
                </a:solidFill>
                <a:latin typeface="Helvetica Neue"/>
                <a:cs typeface="Helvetica Neue"/>
              </a:rPr>
              <a:t>Totes les persones que conformen un grup cooperatiu estan</a:t>
            </a:r>
            <a:r>
              <a:rPr lang="ca-ES" sz="1800" dirty="0">
                <a:solidFill>
                  <a:schemeClr val="bg1"/>
                </a:solidFill>
                <a:latin typeface="Helvetica Neue"/>
                <a:cs typeface="Helvetica Neue"/>
              </a:rPr>
              <a:t> </a:t>
            </a:r>
            <a:r>
              <a:rPr lang="ca-ES" sz="1800" dirty="0">
                <a:solidFill>
                  <a:srgbClr val="231F20"/>
                </a:solidFill>
                <a:latin typeface="Helvetica Neue"/>
                <a:cs typeface="Helvetica Neue"/>
              </a:rPr>
              <a:t>pendents de complir sempre el treball que els correspon. Mai es permet que l’assoliment de l’equip es pari per haver posposat alguna tasca.</a:t>
            </a:r>
            <a:endParaRPr lang="ca-ES" sz="1800" dirty="0">
              <a:solidFill>
                <a:schemeClr val="bg1"/>
              </a:solidFill>
              <a:latin typeface="Helvetica Neue"/>
              <a:cs typeface="Helvetica Neue"/>
            </a:endParaRPr>
          </a:p>
          <a:p>
            <a:pPr marL="0" indent="0">
              <a:buFont typeface="Times New Roman" charset="0"/>
              <a:buNone/>
            </a:pPr>
            <a:r>
              <a:rPr lang="ca-ES" sz="1800" b="1" dirty="0">
                <a:solidFill>
                  <a:srgbClr val="CD0134"/>
                </a:solidFill>
                <a:latin typeface="Helvetica Neue"/>
                <a:cs typeface="Helvetica Neue"/>
              </a:rPr>
              <a:t>Democràcia</a:t>
            </a:r>
          </a:p>
          <a:p>
            <a:pPr marL="0" indent="0">
              <a:buFont typeface="Times New Roman" charset="0"/>
              <a:buNone/>
            </a:pPr>
            <a:r>
              <a:rPr lang="ca-ES" sz="1800" dirty="0">
                <a:solidFill>
                  <a:srgbClr val="231F20"/>
                </a:solidFill>
                <a:latin typeface="Helvetica Neue"/>
                <a:cs typeface="Helvetica Neue"/>
              </a:rPr>
              <a:t>La màxima autoritat dintre d’un grup cooperatiu és la reunió en Assemblea de tots els seus integrants. Les decisions es prenen entre tots.</a:t>
            </a:r>
            <a:endParaRPr lang="ca-ES" sz="1800" dirty="0">
              <a:solidFill>
                <a:schemeClr val="bg1"/>
              </a:solidFill>
              <a:latin typeface="Helvetica Neue"/>
              <a:cs typeface="Helvetica Neue"/>
            </a:endParaRPr>
          </a:p>
          <a:p>
            <a:pPr marL="0" indent="0">
              <a:buFont typeface="Times New Roman" charset="0"/>
              <a:buNone/>
            </a:pPr>
            <a:r>
              <a:rPr lang="ca-ES" sz="1800" b="1" dirty="0">
                <a:solidFill>
                  <a:srgbClr val="CD0134"/>
                </a:solidFill>
                <a:latin typeface="Helvetica Neue"/>
                <a:cs typeface="Helvetica Neue"/>
              </a:rPr>
              <a:t>Igualtat</a:t>
            </a:r>
          </a:p>
          <a:p>
            <a:pPr marL="0" indent="0">
              <a:buFont typeface="Times New Roman" charset="0"/>
              <a:buNone/>
            </a:pPr>
            <a:r>
              <a:rPr lang="ca-ES" sz="1800" dirty="0">
                <a:solidFill>
                  <a:srgbClr val="231F20"/>
                </a:solidFill>
                <a:latin typeface="Helvetica Neue"/>
                <a:cs typeface="Helvetica Neue"/>
              </a:rPr>
              <a:t>Totes les persones del grup cooperatiu tenen els mateixos drets i deures. L’assignació de càrrecs directius té una finalitat cooperativa perquè no hi ha privilegis especials.</a:t>
            </a:r>
            <a:endParaRPr lang="ca-ES" sz="1800" dirty="0">
              <a:solidFill>
                <a:schemeClr val="bg1"/>
              </a:solidFill>
              <a:latin typeface="Helvetica Neue"/>
              <a:cs typeface="Helvetica Neue"/>
            </a:endParaRPr>
          </a:p>
          <a:p>
            <a:endParaRPr lang="en-US" sz="1800" dirty="0"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403692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a-ES" sz="4400" b="1" dirty="0" smtClean="0">
                <a:solidFill>
                  <a:srgbClr val="CD0134"/>
                </a:solidFill>
                <a:latin typeface="Helvetica Neue"/>
                <a:cs typeface="Helvetica Neue"/>
              </a:rPr>
              <a:t>ELS </a:t>
            </a:r>
            <a:r>
              <a:rPr lang="ca-ES" sz="4400" b="1" dirty="0">
                <a:solidFill>
                  <a:srgbClr val="CD0134"/>
                </a:solidFill>
                <a:latin typeface="Helvetica Neue"/>
                <a:cs typeface="Helvetica Neue"/>
              </a:rPr>
              <a:t>VALORS COOPERATIUS</a:t>
            </a:r>
            <a:endParaRPr lang="en-US" sz="4400" dirty="0">
              <a:solidFill>
                <a:srgbClr val="CD0134"/>
              </a:solidFill>
              <a:latin typeface="Helvetica Neue"/>
              <a:cs typeface="Helvetica Neue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Times New Roman" charset="0"/>
              <a:buNone/>
            </a:pPr>
            <a:r>
              <a:rPr lang="ca-ES" sz="1800" b="1" dirty="0">
                <a:solidFill>
                  <a:srgbClr val="CD0134"/>
                </a:solidFill>
                <a:latin typeface="Helvetica Neue"/>
                <a:cs typeface="Helvetica Neue"/>
              </a:rPr>
              <a:t>Equitat</a:t>
            </a:r>
          </a:p>
          <a:p>
            <a:pPr marL="0" indent="0">
              <a:buFont typeface="Times New Roman" charset="0"/>
              <a:buNone/>
            </a:pPr>
            <a:r>
              <a:rPr lang="ca-ES" sz="1800" dirty="0">
                <a:solidFill>
                  <a:srgbClr val="231F20"/>
                </a:solidFill>
                <a:latin typeface="Helvetica Neue"/>
                <a:cs typeface="Helvetica Neue"/>
              </a:rPr>
              <a:t>Les persones que integren les cooperatives es comporten sempre de manera</a:t>
            </a:r>
            <a:r>
              <a:rPr lang="ca-ES" sz="1800" dirty="0">
                <a:solidFill>
                  <a:schemeClr val="bg1"/>
                </a:solidFill>
                <a:latin typeface="Helvetica Neue"/>
                <a:cs typeface="Helvetica Neue"/>
              </a:rPr>
              <a:t> </a:t>
            </a:r>
            <a:r>
              <a:rPr lang="ca-ES" sz="1800" dirty="0">
                <a:solidFill>
                  <a:srgbClr val="231F20"/>
                </a:solidFill>
                <a:latin typeface="Helvetica Neue"/>
                <a:cs typeface="Helvetica Neue"/>
              </a:rPr>
              <a:t>justa i equitativa, entenent que el reconeixement del treball aportat per cada associat és la base del bon funcionament d’una empresa cooperativa.</a:t>
            </a:r>
            <a:endParaRPr lang="ca-ES" sz="1800" dirty="0">
              <a:solidFill>
                <a:schemeClr val="bg1"/>
              </a:solidFill>
              <a:latin typeface="Helvetica Neue"/>
              <a:cs typeface="Helvetica Neue"/>
            </a:endParaRPr>
          </a:p>
          <a:p>
            <a:pPr marL="0" indent="0">
              <a:buFont typeface="Times New Roman" charset="0"/>
              <a:buNone/>
            </a:pPr>
            <a:r>
              <a:rPr lang="ca-ES" sz="1800" b="1" dirty="0">
                <a:solidFill>
                  <a:srgbClr val="CD0134"/>
                </a:solidFill>
                <a:latin typeface="Helvetica Neue"/>
                <a:cs typeface="Helvetica Neue"/>
              </a:rPr>
              <a:t>Solidaritat</a:t>
            </a:r>
          </a:p>
          <a:p>
            <a:pPr marL="0" indent="0">
              <a:buFont typeface="Times New Roman" charset="0"/>
              <a:buNone/>
            </a:pPr>
            <a:r>
              <a:rPr lang="ca-ES" sz="1800" dirty="0">
                <a:solidFill>
                  <a:srgbClr val="231F20"/>
                </a:solidFill>
                <a:latin typeface="Helvetica Neue"/>
                <a:cs typeface="Helvetica Neue"/>
              </a:rPr>
              <a:t>La persona cooperativista sempre està disposada a donar suport a altres</a:t>
            </a:r>
            <a:endParaRPr lang="ca-ES" sz="1800" dirty="0">
              <a:solidFill>
                <a:schemeClr val="bg1"/>
              </a:solidFill>
              <a:latin typeface="Helvetica Neue"/>
              <a:cs typeface="Helvetica Neue"/>
            </a:endParaRPr>
          </a:p>
          <a:p>
            <a:pPr marL="0" indent="0">
              <a:buFont typeface="Times New Roman" charset="0"/>
              <a:buNone/>
            </a:pPr>
            <a:r>
              <a:rPr lang="ca-ES" sz="1800" dirty="0">
                <a:solidFill>
                  <a:srgbClr val="231F20"/>
                </a:solidFill>
                <a:latin typeface="Helvetica Neue"/>
                <a:cs typeface="Helvetica Neue"/>
              </a:rPr>
              <a:t>persones. Mai és indiferent a la injustícia ni a l’atropellament de la dignitat humana.</a:t>
            </a:r>
            <a:endParaRPr lang="ca-ES" sz="1800" dirty="0">
              <a:solidFill>
                <a:schemeClr val="bg1"/>
              </a:solidFill>
              <a:latin typeface="Helvetica Neue"/>
              <a:cs typeface="Helvetica Neue"/>
            </a:endParaRPr>
          </a:p>
          <a:p>
            <a:pPr marL="0" indent="0">
              <a:buFont typeface="Times New Roman" charset="0"/>
              <a:buNone/>
            </a:pPr>
            <a:r>
              <a:rPr lang="ca-ES" sz="1800" b="1" dirty="0">
                <a:solidFill>
                  <a:srgbClr val="CD0134"/>
                </a:solidFill>
                <a:latin typeface="Helvetica Neue"/>
                <a:cs typeface="Helvetica Neue"/>
              </a:rPr>
              <a:t>Honestedat</a:t>
            </a:r>
          </a:p>
          <a:p>
            <a:pPr marL="0" indent="0">
              <a:buFont typeface="Times New Roman" charset="0"/>
              <a:buNone/>
            </a:pPr>
            <a:r>
              <a:rPr lang="ca-ES" sz="1800" dirty="0">
                <a:solidFill>
                  <a:srgbClr val="231F20"/>
                </a:solidFill>
                <a:latin typeface="Helvetica Neue"/>
                <a:cs typeface="Helvetica Neue"/>
              </a:rPr>
              <a:t>La persona cooperativista es mou per un comportament i expressió amb coherència i sinceritat, i d’acord amb els valors de veritat i justícia.</a:t>
            </a:r>
            <a:endParaRPr lang="ca-ES" sz="1800" dirty="0">
              <a:solidFill>
                <a:schemeClr val="bg1"/>
              </a:solidFill>
              <a:latin typeface="Helvetica Neue"/>
              <a:cs typeface="Helvetica Neue"/>
            </a:endParaRPr>
          </a:p>
          <a:p>
            <a:pPr marL="0" indent="0">
              <a:buFont typeface="Times New Roman" charset="0"/>
              <a:buNone/>
            </a:pPr>
            <a:r>
              <a:rPr lang="ca-ES" sz="1800" b="1" dirty="0">
                <a:solidFill>
                  <a:srgbClr val="CD0134"/>
                </a:solidFill>
                <a:latin typeface="Helvetica Neue"/>
                <a:cs typeface="Helvetica Neue"/>
              </a:rPr>
              <a:t>Transparència</a:t>
            </a:r>
          </a:p>
          <a:p>
            <a:pPr marL="0" indent="0">
              <a:buFont typeface="Times New Roman" charset="0"/>
              <a:buNone/>
            </a:pPr>
            <a:r>
              <a:rPr lang="ca-ES" sz="1800" dirty="0">
                <a:solidFill>
                  <a:srgbClr val="231F20"/>
                </a:solidFill>
                <a:latin typeface="Helvetica Neue"/>
                <a:cs typeface="Helvetica Neue"/>
              </a:rPr>
              <a:t>Els i les cooperativistes tenen una actitud o actuació pública que mostra, sense ocultar o silenciar, la realitat dels fets.</a:t>
            </a:r>
            <a:endParaRPr lang="ca-ES" sz="1800" dirty="0">
              <a:solidFill>
                <a:schemeClr val="bg1"/>
              </a:solidFill>
              <a:latin typeface="Helvetica Neue"/>
              <a:cs typeface="Helvetica Neue"/>
            </a:endParaRPr>
          </a:p>
          <a:p>
            <a:pPr marL="0" indent="0">
              <a:buFont typeface="Times New Roman" charset="0"/>
              <a:buNone/>
            </a:pPr>
            <a:r>
              <a:rPr lang="ca-ES" sz="1800" b="1" dirty="0">
                <a:solidFill>
                  <a:srgbClr val="CD0134"/>
                </a:solidFill>
                <a:latin typeface="Helvetica Neue"/>
                <a:cs typeface="Helvetica Neue"/>
              </a:rPr>
              <a:t>Responsabilitat social </a:t>
            </a:r>
            <a:r>
              <a:rPr lang="ca-ES" sz="1800" dirty="0">
                <a:solidFill>
                  <a:srgbClr val="231F20"/>
                </a:solidFill>
                <a:latin typeface="Helvetica Neue"/>
                <a:cs typeface="Helvetica Neue"/>
              </a:rPr>
              <a:t>i compromís amb els altres</a:t>
            </a:r>
            <a:endParaRPr lang="ca-ES" sz="1800" dirty="0">
              <a:solidFill>
                <a:srgbClr val="000000"/>
              </a:solidFill>
              <a:latin typeface="Helvetica Neue"/>
              <a:cs typeface="Helvetica Neue"/>
            </a:endParaRPr>
          </a:p>
          <a:p>
            <a:endParaRPr lang="en-US" sz="1800" dirty="0"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07258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a-ES" sz="4400" b="1" dirty="0">
                <a:solidFill>
                  <a:srgbClr val="CD0134"/>
                </a:solidFill>
                <a:latin typeface="Helvetica Neue"/>
                <a:cs typeface="Helvetica Neue"/>
              </a:rPr>
              <a:t>ELS PRINCIPIS COOPERATIUS</a:t>
            </a:r>
            <a:endParaRPr lang="en-US" sz="4400" dirty="0">
              <a:solidFill>
                <a:srgbClr val="CD0134"/>
              </a:solidFill>
              <a:latin typeface="Helvetica Neue"/>
              <a:cs typeface="Helvetica Neue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7" y="1509738"/>
            <a:ext cx="9074149" cy="4989512"/>
          </a:xfrm>
        </p:spPr>
        <p:txBody>
          <a:bodyPr/>
          <a:lstStyle/>
          <a:p>
            <a:pPr marL="0" indent="0" algn="just">
              <a:lnSpc>
                <a:spcPct val="93000"/>
              </a:lnSpc>
              <a:spcBef>
                <a:spcPts val="0"/>
              </a:spcBef>
              <a:spcAft>
                <a:spcPts val="825"/>
              </a:spcAft>
              <a:buClr>
                <a:srgbClr val="000000"/>
              </a:buClr>
              <a:buNone/>
            </a:pPr>
            <a:r>
              <a:rPr lang="ca-ES" sz="1800" dirty="0">
                <a:solidFill>
                  <a:schemeClr val="tx1"/>
                </a:solidFill>
                <a:latin typeface="Helvetica Neue"/>
                <a:cs typeface="Helvetica Neue"/>
              </a:rPr>
              <a:t>Els principis cooperatius, proclamats també per l’Aliança Cooperativa Internacional                         (1995), són les pautes de gestió a través de les quals les cooperatives intenten dur els seus valors a la pràctica:</a:t>
            </a:r>
          </a:p>
          <a:p>
            <a:pPr marL="0" indent="0" algn="just">
              <a:lnSpc>
                <a:spcPct val="93000"/>
              </a:lnSpc>
              <a:spcBef>
                <a:spcPts val="0"/>
              </a:spcBef>
              <a:spcAft>
                <a:spcPts val="825"/>
              </a:spcAft>
              <a:buClr>
                <a:srgbClr val="000000"/>
              </a:buClr>
              <a:buNone/>
            </a:pPr>
            <a:r>
              <a:rPr lang="ca-ES" sz="1800" b="1" dirty="0">
                <a:solidFill>
                  <a:srgbClr val="CD0134"/>
                </a:solidFill>
                <a:latin typeface="Helvetica Neue"/>
                <a:cs typeface="Helvetica Neue"/>
              </a:rPr>
              <a:t>1r. Adhesió voluntària i oberta</a:t>
            </a:r>
            <a:endParaRPr lang="ca-ES" sz="1800" dirty="0">
              <a:solidFill>
                <a:srgbClr val="CD0134"/>
              </a:solidFill>
              <a:latin typeface="Helvetica Neue"/>
              <a:cs typeface="Helvetica Neue"/>
            </a:endParaRPr>
          </a:p>
          <a:p>
            <a:pPr marL="0" indent="0" algn="just">
              <a:lnSpc>
                <a:spcPct val="93000"/>
              </a:lnSpc>
              <a:spcBef>
                <a:spcPts val="0"/>
              </a:spcBef>
              <a:spcAft>
                <a:spcPts val="825"/>
              </a:spcAft>
              <a:buClr>
                <a:srgbClr val="000000"/>
              </a:buClr>
              <a:buNone/>
            </a:pPr>
            <a:r>
              <a:rPr lang="ca-ES" sz="1800" dirty="0">
                <a:solidFill>
                  <a:schemeClr val="tx1"/>
                </a:solidFill>
                <a:latin typeface="Helvetica Neue"/>
                <a:cs typeface="Helvetica Neue"/>
              </a:rPr>
              <a:t>Les cooperatives són organitzacions voluntàries, obertes a totes les persones capaces de fer-ne servir els serveis i disposades a acceptar les responsabilitats de ser-ne sòcies, sense cap tipus de discriminació.</a:t>
            </a:r>
          </a:p>
          <a:p>
            <a:pPr marL="0" indent="0" algn="just">
              <a:lnSpc>
                <a:spcPct val="93000"/>
              </a:lnSpc>
              <a:spcBef>
                <a:spcPts val="0"/>
              </a:spcBef>
              <a:spcAft>
                <a:spcPts val="825"/>
              </a:spcAft>
              <a:buClr>
                <a:srgbClr val="000000"/>
              </a:buClr>
              <a:buNone/>
            </a:pPr>
            <a:r>
              <a:rPr lang="ca-ES" sz="1800" b="1" dirty="0">
                <a:solidFill>
                  <a:srgbClr val="CD0134"/>
                </a:solidFill>
                <a:latin typeface="Helvetica Neue"/>
                <a:cs typeface="Helvetica Neue"/>
              </a:rPr>
              <a:t>2n. Gestió democràtica per part dels socis</a:t>
            </a:r>
            <a:endParaRPr lang="ca-ES" sz="1800" dirty="0">
              <a:solidFill>
                <a:srgbClr val="CD0134"/>
              </a:solidFill>
              <a:latin typeface="Helvetica Neue"/>
              <a:cs typeface="Helvetica Neue"/>
            </a:endParaRPr>
          </a:p>
          <a:p>
            <a:pPr marL="0" indent="0" algn="just">
              <a:lnSpc>
                <a:spcPct val="93000"/>
              </a:lnSpc>
              <a:spcBef>
                <a:spcPts val="0"/>
              </a:spcBef>
              <a:spcAft>
                <a:spcPts val="825"/>
              </a:spcAft>
              <a:buClr>
                <a:srgbClr val="000000"/>
              </a:buClr>
              <a:buNone/>
            </a:pPr>
            <a:r>
              <a:rPr lang="ca-ES" sz="1800" dirty="0">
                <a:solidFill>
                  <a:schemeClr val="tx1"/>
                </a:solidFill>
                <a:latin typeface="Helvetica Neue"/>
                <a:cs typeface="Helvetica Neue"/>
              </a:rPr>
              <a:t>Les cooperatives són organitzacions gestionades democràticament per les persones sòcies, que tenen igualtat de drets i deures (una persona, un vot) i participen activament en la definició de les polítiques i en la presa de decisions. Els homes i les dones escollits per representar i gestionar les cooperatives en són responsables davant els socis i les sòcies                         </a:t>
            </a:r>
          </a:p>
          <a:p>
            <a:pPr marL="0" indent="0" algn="just">
              <a:lnSpc>
                <a:spcPct val="93000"/>
              </a:lnSpc>
              <a:spcBef>
                <a:spcPts val="0"/>
              </a:spcBef>
              <a:spcAft>
                <a:spcPts val="825"/>
              </a:spcAft>
              <a:buClr>
                <a:srgbClr val="000000"/>
              </a:buClr>
              <a:buNone/>
            </a:pPr>
            <a:r>
              <a:rPr lang="ca-ES" sz="1800" b="1" dirty="0">
                <a:solidFill>
                  <a:srgbClr val="CD0134"/>
                </a:solidFill>
                <a:latin typeface="Helvetica Neue"/>
                <a:cs typeface="Helvetica Neue"/>
              </a:rPr>
              <a:t>3r. Participació econòmica dels socis</a:t>
            </a:r>
            <a:endParaRPr lang="ca-ES" sz="1800" dirty="0">
              <a:solidFill>
                <a:srgbClr val="CD0134"/>
              </a:solidFill>
              <a:latin typeface="Helvetica Neue"/>
              <a:cs typeface="Helvetica Neue"/>
            </a:endParaRPr>
          </a:p>
          <a:p>
            <a:pPr marL="0" indent="0" algn="just">
              <a:lnSpc>
                <a:spcPct val="93000"/>
              </a:lnSpc>
              <a:spcBef>
                <a:spcPts val="0"/>
              </a:spcBef>
              <a:spcAft>
                <a:spcPts val="825"/>
              </a:spcAft>
              <a:buClr>
                <a:srgbClr val="000000"/>
              </a:buClr>
              <a:buNone/>
            </a:pPr>
            <a:r>
              <a:rPr lang="ca-ES" sz="1800" dirty="0">
                <a:solidFill>
                  <a:schemeClr val="tx1"/>
                </a:solidFill>
                <a:latin typeface="Helvetica Neue"/>
                <a:cs typeface="Helvetica Neue"/>
              </a:rPr>
              <a:t>Les persones sòcies contribueixen equitativament al capital de les cooperatives i el gestionen democràticament. Per ser soci o sòcia d’una cooperativa cal realitzar una aportació de capital.</a:t>
            </a:r>
            <a:endParaRPr lang="en-US" sz="1800" dirty="0"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124979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a-ES" sz="4400" b="1" dirty="0">
                <a:solidFill>
                  <a:srgbClr val="CD0134"/>
                </a:solidFill>
                <a:latin typeface="Helvetica Neue"/>
                <a:cs typeface="Helvetica Neue"/>
              </a:rPr>
              <a:t>ELS PRINCIPIS COOPERATIUS</a:t>
            </a:r>
            <a:endParaRPr lang="en-US" sz="4400" dirty="0">
              <a:solidFill>
                <a:srgbClr val="CD0134"/>
              </a:solidFill>
              <a:latin typeface="Helvetica Neue"/>
              <a:cs typeface="Helvetica Neue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7" y="1316717"/>
            <a:ext cx="9074149" cy="4989512"/>
          </a:xfrm>
        </p:spPr>
        <p:txBody>
          <a:bodyPr/>
          <a:lstStyle/>
          <a:p>
            <a:pPr marL="0" indent="0" algn="just">
              <a:lnSpc>
                <a:spcPct val="93000"/>
              </a:lnSpc>
              <a:spcBef>
                <a:spcPts val="0"/>
              </a:spcBef>
              <a:spcAft>
                <a:spcPts val="825"/>
              </a:spcAft>
              <a:buClr>
                <a:srgbClr val="000000"/>
              </a:buClr>
              <a:buNone/>
            </a:pPr>
            <a:r>
              <a:rPr lang="ca-ES" sz="1800" b="1" dirty="0">
                <a:solidFill>
                  <a:srgbClr val="CD0134"/>
                </a:solidFill>
                <a:latin typeface="Helvetica Neue"/>
                <a:cs typeface="Helvetica Neue"/>
              </a:rPr>
              <a:t>4t. Autonomia i independència</a:t>
            </a:r>
            <a:endParaRPr lang="ca-ES" sz="1800" dirty="0">
              <a:solidFill>
                <a:srgbClr val="CD0134"/>
              </a:solidFill>
              <a:latin typeface="Helvetica Neue"/>
              <a:cs typeface="Helvetica Neue"/>
            </a:endParaRPr>
          </a:p>
          <a:p>
            <a:pPr marL="0" indent="0" algn="just">
              <a:lnSpc>
                <a:spcPct val="93000"/>
              </a:lnSpc>
              <a:spcBef>
                <a:spcPts val="0"/>
              </a:spcBef>
              <a:spcAft>
                <a:spcPts val="825"/>
              </a:spcAft>
              <a:buClr>
                <a:srgbClr val="000000"/>
              </a:buClr>
              <a:buNone/>
            </a:pPr>
            <a:r>
              <a:rPr lang="ca-ES" sz="1800" dirty="0">
                <a:solidFill>
                  <a:schemeClr val="tx1"/>
                </a:solidFill>
                <a:latin typeface="Helvetica Neue"/>
                <a:cs typeface="Helvetica Neue"/>
              </a:rPr>
              <a:t>Les cooperatives són organitzacions autònomes d’autoajuda gestionades per les persones sòcies. Si firmen acords amb altres organitzacions, governs inclosos, o bé si aconsegueixen capital de fonts externes, ho fan en termes que assegurin el control democràtic per part dels seus socis i mantinguin l’autonomia cooperativa.</a:t>
            </a:r>
          </a:p>
          <a:p>
            <a:pPr marL="0" indent="0" algn="just">
              <a:lnSpc>
                <a:spcPct val="93000"/>
              </a:lnSpc>
              <a:spcBef>
                <a:spcPts val="0"/>
              </a:spcBef>
              <a:spcAft>
                <a:spcPts val="825"/>
              </a:spcAft>
              <a:buClr>
                <a:srgbClr val="000000"/>
              </a:buClr>
              <a:buNone/>
            </a:pPr>
            <a:r>
              <a:rPr lang="ca-ES" sz="1800" b="1" dirty="0">
                <a:solidFill>
                  <a:srgbClr val="CD0134"/>
                </a:solidFill>
                <a:latin typeface="Helvetica Neue"/>
                <a:cs typeface="Helvetica Neue"/>
              </a:rPr>
              <a:t>5è. Educació, formació i informació</a:t>
            </a:r>
            <a:endParaRPr lang="ca-ES" sz="1800" dirty="0">
              <a:solidFill>
                <a:srgbClr val="CD0134"/>
              </a:solidFill>
              <a:latin typeface="Helvetica Neue"/>
              <a:cs typeface="Helvetica Neue"/>
            </a:endParaRPr>
          </a:p>
          <a:p>
            <a:pPr marL="0" indent="0" algn="just">
              <a:lnSpc>
                <a:spcPct val="93000"/>
              </a:lnSpc>
              <a:spcBef>
                <a:spcPts val="0"/>
              </a:spcBef>
              <a:spcAft>
                <a:spcPts val="825"/>
              </a:spcAft>
              <a:buClr>
                <a:srgbClr val="000000"/>
              </a:buClr>
              <a:buNone/>
            </a:pPr>
            <a:r>
              <a:rPr lang="ca-ES" sz="1800" dirty="0">
                <a:solidFill>
                  <a:schemeClr val="tx1"/>
                </a:solidFill>
                <a:latin typeface="Helvetica Neue"/>
                <a:cs typeface="Helvetica Neue"/>
              </a:rPr>
              <a:t>Les cooperatives han de destinar una part dels seus excedents a la formació de les persones membres de la cooperativa, per tal d’assegurar que totes entenen bé la complexitat i riquesa de les cooperatives i tenen les habilitats necessàries pera dur a terme les seves responsabilitats amb eficàcia. Les cooperatives se senten responsables d’informar i divulgar el cooperativisme.</a:t>
            </a:r>
          </a:p>
          <a:p>
            <a:pPr marL="0" indent="0" algn="just">
              <a:lnSpc>
                <a:spcPct val="93000"/>
              </a:lnSpc>
              <a:spcBef>
                <a:spcPts val="0"/>
              </a:spcBef>
              <a:spcAft>
                <a:spcPts val="825"/>
              </a:spcAft>
              <a:buClr>
                <a:srgbClr val="000000"/>
              </a:buClr>
              <a:buNone/>
            </a:pPr>
            <a:r>
              <a:rPr lang="ca-ES" sz="1800" b="1" dirty="0">
                <a:solidFill>
                  <a:srgbClr val="CD0134"/>
                </a:solidFill>
                <a:latin typeface="Helvetica Neue"/>
                <a:cs typeface="Helvetica Neue"/>
              </a:rPr>
              <a:t>6è. Cooperació entre cooperatives</a:t>
            </a:r>
            <a:endParaRPr lang="ca-ES" sz="1800" dirty="0">
              <a:solidFill>
                <a:srgbClr val="CD0134"/>
              </a:solidFill>
              <a:latin typeface="Helvetica Neue"/>
              <a:cs typeface="Helvetica Neue"/>
            </a:endParaRPr>
          </a:p>
          <a:p>
            <a:pPr marL="0" indent="0" algn="just">
              <a:lnSpc>
                <a:spcPct val="93000"/>
              </a:lnSpc>
              <a:spcBef>
                <a:spcPts val="0"/>
              </a:spcBef>
              <a:spcAft>
                <a:spcPts val="825"/>
              </a:spcAft>
              <a:buClr>
                <a:srgbClr val="000000"/>
              </a:buClr>
              <a:buNone/>
            </a:pPr>
            <a:r>
              <a:rPr lang="ca-ES" sz="1800" dirty="0">
                <a:solidFill>
                  <a:schemeClr val="tx1"/>
                </a:solidFill>
                <a:latin typeface="Helvetica Neue"/>
                <a:cs typeface="Helvetica Neue"/>
              </a:rPr>
              <a:t>Les cooperatives poden assolir el seu màxim potencial mitjançant la col·laboració pràctica de les unes amb les altres, tant en l’àmbit local com en l’àmbit internacional.</a:t>
            </a:r>
          </a:p>
          <a:p>
            <a:pPr marL="0" indent="0" algn="just">
              <a:lnSpc>
                <a:spcPct val="93000"/>
              </a:lnSpc>
              <a:spcBef>
                <a:spcPts val="0"/>
              </a:spcBef>
              <a:spcAft>
                <a:spcPts val="825"/>
              </a:spcAft>
              <a:buClr>
                <a:srgbClr val="000000"/>
              </a:buClr>
              <a:buNone/>
            </a:pPr>
            <a:r>
              <a:rPr lang="ca-ES" sz="1800" b="1" dirty="0">
                <a:solidFill>
                  <a:srgbClr val="CD0134"/>
                </a:solidFill>
                <a:latin typeface="Helvetica Neue"/>
                <a:cs typeface="Helvetica Neue"/>
              </a:rPr>
              <a:t>7è. Interès per la comunitat</a:t>
            </a:r>
            <a:endParaRPr lang="ca-ES" sz="1800" dirty="0">
              <a:solidFill>
                <a:srgbClr val="CD0134"/>
              </a:solidFill>
              <a:latin typeface="Helvetica Neue"/>
              <a:cs typeface="Helvetica Neue"/>
            </a:endParaRPr>
          </a:p>
          <a:p>
            <a:pPr marL="0" indent="0" algn="just">
              <a:lnSpc>
                <a:spcPct val="93000"/>
              </a:lnSpc>
              <a:spcBef>
                <a:spcPts val="0"/>
              </a:spcBef>
              <a:spcAft>
                <a:spcPts val="825"/>
              </a:spcAft>
              <a:buClr>
                <a:srgbClr val="000000"/>
              </a:buClr>
              <a:buNone/>
            </a:pPr>
            <a:r>
              <a:rPr lang="ca-ES" sz="1800" dirty="0">
                <a:solidFill>
                  <a:schemeClr val="tx1"/>
                </a:solidFill>
                <a:latin typeface="Helvetica Neue"/>
                <a:cs typeface="Helvetica Neue"/>
              </a:rPr>
              <a:t>Les cooperatives treballen per aconseguir el desenvolupament sostenible de les seves comunitats en els àmbits econòmic, social, cultural i ecològic, mitjançant polítiques aprovades per les persones sòcies</a:t>
            </a:r>
            <a:r>
              <a:rPr lang="ca-ES" sz="1800" dirty="0">
                <a:latin typeface="Helvetica Neue"/>
                <a:cs typeface="Helvetica Neue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87388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a-ES" sz="4400" b="1" dirty="0" smtClean="0">
                <a:solidFill>
                  <a:srgbClr val="CD0134"/>
                </a:solidFill>
                <a:latin typeface="Helvetica Neue"/>
                <a:cs typeface="Helvetica Neue"/>
              </a:rPr>
              <a:t>QUÈ </a:t>
            </a:r>
            <a:r>
              <a:rPr lang="ca-ES" sz="4400" b="1" dirty="0">
                <a:solidFill>
                  <a:srgbClr val="CD0134"/>
                </a:solidFill>
                <a:latin typeface="Helvetica Neue"/>
                <a:cs typeface="Helvetica Neue"/>
              </a:rPr>
              <a:t>ÉS UNA COOPERATIVA D’ALUMNES?</a:t>
            </a:r>
            <a:endParaRPr lang="en-US" sz="4400" dirty="0">
              <a:solidFill>
                <a:srgbClr val="CD0134"/>
              </a:solidFill>
              <a:latin typeface="Helvetica Neue"/>
              <a:cs typeface="Helvetica Neue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spcBef>
                <a:spcPts val="600"/>
              </a:spcBef>
              <a:buNone/>
            </a:pPr>
            <a:r>
              <a:rPr lang="ca-ES" sz="2000" dirty="0">
                <a:solidFill>
                  <a:schemeClr val="tx1"/>
                </a:solidFill>
                <a:latin typeface="Helvetica Neue"/>
                <a:ea typeface="Times New Roman" charset="0"/>
                <a:cs typeface="Helvetica Neue"/>
              </a:rPr>
              <a:t>És una societat formada per els alumnes que actuen per si mateixos amb l’orientació i el suport dels professors.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ca-ES" sz="2000" dirty="0">
                <a:solidFill>
                  <a:schemeClr val="tx1"/>
                </a:solidFill>
                <a:latin typeface="Helvetica Neue"/>
                <a:ea typeface="Times New Roman" charset="0"/>
                <a:cs typeface="Helvetica Neue"/>
              </a:rPr>
              <a:t>Tots els alumnes socis són iguals i tots treballen col·lectivament per a assolir els objectius que es fixa la cooperativa.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ca-ES" sz="2000" dirty="0">
                <a:solidFill>
                  <a:schemeClr val="tx1"/>
                </a:solidFill>
                <a:latin typeface="Helvetica Neue"/>
                <a:ea typeface="Times New Roman" charset="0"/>
                <a:cs typeface="Helvetica Neue"/>
              </a:rPr>
              <a:t>Les cooperatives es desenvolupen en el context de l’escola i en aquesta desenvolupen les activitats socials i econòmiques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ca-ES" sz="2000" dirty="0">
                <a:solidFill>
                  <a:schemeClr val="tx1"/>
                </a:solidFill>
                <a:latin typeface="Helvetica Neue"/>
                <a:ea typeface="Times New Roman" charset="0"/>
                <a:cs typeface="Helvetica Neue"/>
              </a:rPr>
              <a:t>La seva creació afavoreix el treball dels valors associats a l’emprenedoria, la solidaritat, el treball mutu i </a:t>
            </a:r>
            <a:r>
              <a:rPr lang="ca-ES" sz="2000" dirty="0" err="1">
                <a:solidFill>
                  <a:schemeClr val="tx1"/>
                </a:solidFill>
                <a:latin typeface="Helvetica Neue"/>
                <a:ea typeface="Times New Roman" charset="0"/>
                <a:cs typeface="Helvetica Neue"/>
              </a:rPr>
              <a:t>l’autoresponsabilitat</a:t>
            </a:r>
            <a:r>
              <a:rPr lang="ca-ES" sz="2000" dirty="0">
                <a:solidFill>
                  <a:schemeClr val="tx1"/>
                </a:solidFill>
                <a:latin typeface="Helvetica Neue"/>
                <a:ea typeface="Times New Roman" charset="0"/>
                <a:cs typeface="Helvetica Neue"/>
              </a:rPr>
              <a:t>, entre d’altres.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60380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a-ES" sz="4400" b="1" dirty="0" smtClean="0">
                <a:solidFill>
                  <a:srgbClr val="CD0134"/>
                </a:solidFill>
                <a:latin typeface="Helvetica Neue"/>
                <a:cs typeface="Helvetica Neue"/>
              </a:rPr>
              <a:t>COOPERATIVES D’ALUMNES</a:t>
            </a:r>
            <a:r>
              <a:rPr lang="ca-ES" sz="5400" b="1" dirty="0">
                <a:solidFill>
                  <a:srgbClr val="CD0134"/>
                </a:solidFill>
                <a:latin typeface="Helvetica Neue"/>
                <a:cs typeface="Helvetica Neue"/>
              </a:rPr>
              <a:t/>
            </a:r>
            <a:br>
              <a:rPr lang="ca-ES" sz="5400" b="1" dirty="0">
                <a:solidFill>
                  <a:srgbClr val="CD0134"/>
                </a:solidFill>
                <a:latin typeface="Helvetica Neue"/>
                <a:cs typeface="Helvetica Neue"/>
              </a:rPr>
            </a:br>
            <a:r>
              <a:rPr lang="ca-ES" sz="3600" dirty="0">
                <a:solidFill>
                  <a:srgbClr val="CD0134"/>
                </a:solidFill>
                <a:latin typeface="Helvetica Neue"/>
                <a:cs typeface="Helvetica Neue"/>
              </a:rPr>
              <a:t>Programa </a:t>
            </a:r>
            <a:r>
              <a:rPr lang="ca-ES" sz="3600" dirty="0" err="1">
                <a:solidFill>
                  <a:srgbClr val="CD0134"/>
                </a:solidFill>
                <a:latin typeface="Helvetica Neue"/>
                <a:cs typeface="Helvetica Neue"/>
              </a:rPr>
              <a:t>Aracoop</a:t>
            </a:r>
            <a:endParaRPr lang="en-US" sz="4800" dirty="0">
              <a:solidFill>
                <a:srgbClr val="CD0134"/>
              </a:solidFill>
              <a:latin typeface="Helvetica Neue"/>
              <a:cs typeface="Helvetica Neue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spcAft>
                <a:spcPct val="0"/>
              </a:spcAft>
              <a:buClr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ca-ES" sz="1800" b="1" dirty="0">
                <a:solidFill>
                  <a:srgbClr val="000000"/>
                </a:solidFill>
                <a:latin typeface="Helvetica Neue"/>
                <a:cs typeface="Helvetica Neue"/>
              </a:rPr>
              <a:t>PERQUÈ UN PROJECTE D’EMPRENEDORIA SOCIAL </a:t>
            </a:r>
            <a:r>
              <a:rPr lang="ca-ES" sz="1800" b="1" dirty="0" smtClean="0">
                <a:solidFill>
                  <a:srgbClr val="000000"/>
                </a:solidFill>
                <a:latin typeface="Helvetica Neue"/>
                <a:cs typeface="Helvetica Neue"/>
              </a:rPr>
              <a:t>COOPERATIVA</a:t>
            </a:r>
          </a:p>
          <a:p>
            <a:pPr marL="0" indent="0" eaLnBrk="1" hangingPunct="1">
              <a:spcAft>
                <a:spcPct val="0"/>
              </a:spcAft>
              <a:buClr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endParaRPr lang="ca-ES" sz="1800" b="1" dirty="0">
              <a:solidFill>
                <a:srgbClr val="000000"/>
              </a:solidFill>
              <a:latin typeface="Helvetica Neue"/>
              <a:cs typeface="Helvetica Neue"/>
            </a:endParaRPr>
          </a:p>
          <a:p>
            <a:pPr marL="0" indent="0" algn="just" eaLnBrk="1" hangingPunct="1">
              <a:spcAft>
                <a:spcPct val="0"/>
              </a:spcAft>
              <a:buClrTx/>
              <a:buFont typeface="Times New Roman" charset="0"/>
              <a:buAutoNum type="arabicPeriod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ca-ES" sz="2000" dirty="0" smtClean="0">
                <a:solidFill>
                  <a:srgbClr val="000000"/>
                </a:solidFill>
                <a:latin typeface="Helvetica Neue"/>
                <a:cs typeface="Helvetica Neue"/>
              </a:rPr>
              <a:t>Col·laborar </a:t>
            </a:r>
            <a:r>
              <a:rPr lang="ca-ES" sz="2000" dirty="0">
                <a:solidFill>
                  <a:srgbClr val="000000"/>
                </a:solidFill>
                <a:latin typeface="Helvetica Neue"/>
                <a:cs typeface="Helvetica Neue"/>
              </a:rPr>
              <a:t>és una acció pròpia de l'ésser humà, hem d’ensenyar a idear, projectar i actuar de forma mancomunada, democràtica i participativa.</a:t>
            </a:r>
          </a:p>
          <a:p>
            <a:pPr marL="0" indent="0" algn="just" eaLnBrk="1" hangingPunct="1">
              <a:spcAft>
                <a:spcPct val="0"/>
              </a:spcAft>
              <a:buClrTx/>
              <a:buFont typeface="Times New Roman" charset="0"/>
              <a:buAutoNum type="arabicPeriod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ca-ES" sz="2000" dirty="0">
                <a:solidFill>
                  <a:srgbClr val="000000"/>
                </a:solidFill>
                <a:latin typeface="Helvetica Neue"/>
                <a:cs typeface="Helvetica Neue"/>
              </a:rPr>
              <a:t>Emprendre és tenir un projecte propi i treballar per a aconseguir-lo.</a:t>
            </a:r>
          </a:p>
          <a:p>
            <a:pPr marL="0" indent="0" algn="just" eaLnBrk="1" hangingPunct="1">
              <a:spcAft>
                <a:spcPct val="0"/>
              </a:spcAft>
              <a:buClrTx/>
              <a:buFont typeface="Times New Roman" charset="0"/>
              <a:buAutoNum type="arabicPeriod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ca-ES" sz="2000" dirty="0" smtClean="0">
                <a:solidFill>
                  <a:srgbClr val="000000"/>
                </a:solidFill>
                <a:latin typeface="Helvetica Neue"/>
                <a:cs typeface="Helvetica Neue"/>
              </a:rPr>
              <a:t>Permet valorar les petites fites que anem assolint de cara a l’objectiu final</a:t>
            </a:r>
            <a:endParaRPr lang="ca-ES" sz="2000" dirty="0">
              <a:solidFill>
                <a:srgbClr val="000000"/>
              </a:solidFill>
              <a:latin typeface="Helvetica Neue"/>
              <a:cs typeface="Helvetica Neue"/>
            </a:endParaRPr>
          </a:p>
          <a:p>
            <a:pPr marL="0" indent="0" algn="just" eaLnBrk="1" hangingPunct="1">
              <a:spcAft>
                <a:spcPct val="0"/>
              </a:spcAft>
              <a:buClrTx/>
              <a:buFont typeface="Times New Roman" charset="0"/>
              <a:buAutoNum type="arabicPeriod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ca-ES" sz="2000" dirty="0" smtClean="0">
                <a:solidFill>
                  <a:srgbClr val="000000"/>
                </a:solidFill>
                <a:latin typeface="Helvetica Neue"/>
                <a:cs typeface="Helvetica Neue"/>
              </a:rPr>
              <a:t>Responsabilitzar</a:t>
            </a:r>
            <a:r>
              <a:rPr lang="ca-ES" sz="2000" dirty="0">
                <a:solidFill>
                  <a:srgbClr val="000000"/>
                </a:solidFill>
                <a:latin typeface="Helvetica Neue"/>
                <a:cs typeface="Helvetica Neue"/>
              </a:rPr>
              <a:t>-se i implicar-se de manera activa en la consecució de l’objectiu final.</a:t>
            </a:r>
          </a:p>
          <a:p>
            <a:endParaRPr lang="en-US" sz="1800" dirty="0"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52051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</TotalTime>
  <Words>2362</Words>
  <Application>Microsoft Office PowerPoint</Application>
  <PresentationFormat>Personalitzat</PresentationFormat>
  <Paragraphs>179</Paragraphs>
  <Slides>26</Slides>
  <Notes>1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8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26</vt:i4>
      </vt:variant>
    </vt:vector>
  </HeadingPairs>
  <TitlesOfParts>
    <vt:vector size="35" baseType="lpstr">
      <vt:lpstr>Calibri</vt:lpstr>
      <vt:lpstr>Symbol</vt:lpstr>
      <vt:lpstr>Arial</vt:lpstr>
      <vt:lpstr>Times New Roman</vt:lpstr>
      <vt:lpstr>Verdana</vt:lpstr>
      <vt:lpstr>Song</vt:lpstr>
      <vt:lpstr>Helvetica Neue</vt:lpstr>
      <vt:lpstr>AvantGarde Bk BT</vt:lpstr>
      <vt:lpstr>Tema de Office</vt:lpstr>
      <vt:lpstr>Presentació del PowerPoint</vt:lpstr>
      <vt:lpstr>PER QUÈ FEM UNA COOPERATIVES D’ALUMNES?</vt:lpstr>
      <vt:lpstr>QUÈ ÉS UNA COOPERATIVA?</vt:lpstr>
      <vt:lpstr>ELS VALORS COOPERATIUS</vt:lpstr>
      <vt:lpstr>ELS VALORS COOPERATIUS</vt:lpstr>
      <vt:lpstr>ELS PRINCIPIS COOPERATIUS</vt:lpstr>
      <vt:lpstr>ELS PRINCIPIS COOPERATIUS</vt:lpstr>
      <vt:lpstr>QUÈ ÉS UNA COOPERATIVA D’ALUMNES?</vt:lpstr>
      <vt:lpstr>COOPERATIVES D’ALUMNES Programa Aracoop</vt:lpstr>
      <vt:lpstr>COOPERATIVES D’ALUMNES Programa Aracoop</vt:lpstr>
      <vt:lpstr>PER QUÈ SERVEIXEN ?</vt:lpstr>
      <vt:lpstr>QUINES TIPOLOGIES TROBEM</vt:lpstr>
      <vt:lpstr>TIPOLOGIA D’ACTIVITATS</vt:lpstr>
      <vt:lpstr>ESTRUCUTURA DE LA COOPERATIVA I FUNCIONS Programa Aracoop</vt:lpstr>
      <vt:lpstr>ESTRUCUTURA DE LA COOPERATIVA I FUNCIONS Programa Aracoop</vt:lpstr>
      <vt:lpstr>GESTIÓ ECONÒMICA Programa Aracoop</vt:lpstr>
      <vt:lpstr>GESTIÓ ECONÒMICA Programa Aracoop</vt:lpstr>
      <vt:lpstr>COOPERATIVES D’ALUMNES Programa Aracoop</vt:lpstr>
      <vt:lpstr>COOPERATIVES D’ALUMNES Programa Aracoop</vt:lpstr>
      <vt:lpstr>COOPERATIVES D’ALUMNES Programa Aracoop</vt:lpstr>
      <vt:lpstr>COOPERATIVES D’ALUMNES Programa Aracoop</vt:lpstr>
      <vt:lpstr>METODOLOGIA D’IMPLEMENTACIÓ Programa Aracoop</vt:lpstr>
      <vt:lpstr>METODOLOGIA D’IMPLEMENTACIÓ Programa Aracoop</vt:lpstr>
      <vt:lpstr>METODOLOGIA D’IMPLEMENTACIÓ Programa Aracoop</vt:lpstr>
      <vt:lpstr>COOPERATIVES D’ALUMNES Programa Aracoop</vt:lpstr>
      <vt:lpstr>COOPERATIVES D’ALUMNES Programa Aracoop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_</dc:creator>
  <cp:lastModifiedBy>JORDI</cp:lastModifiedBy>
  <cp:revision>39</cp:revision>
  <dcterms:modified xsi:type="dcterms:W3CDTF">2017-10-26T12:19:14Z</dcterms:modified>
</cp:coreProperties>
</file>